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x="18288000" cy="10287000"/>
  <p:notesSz cx="6858000" cy="9144000"/>
  <p:embeddedFontLst>
    <p:embeddedFont>
      <p:font typeface="Arial Bold" charset="1" panose="020B0802020202020204"/>
      <p:regular r:id="rId80"/>
    </p:embeddedFont>
    <p:embeddedFont>
      <p:font typeface="Daydream" charset="1" panose="00000000000000000000"/>
      <p:regular r:id="rId81"/>
    </p:embeddedFont>
    <p:embeddedFont>
      <p:font typeface="Old Standard Bold" charset="1" panose="02040503050505020303"/>
      <p:regular r:id="rId82"/>
    </p:embeddedFont>
    <p:embeddedFont>
      <p:font typeface="Arial" charset="1" panose="020B0502020202020204"/>
      <p:regular r:id="rId83"/>
    </p:embeddedFont>
    <p:embeddedFont>
      <p:font typeface="Questrial" charset="1" panose="02000000000000000000"/>
      <p:regular r:id="rId84"/>
    </p:embeddedFont>
    <p:embeddedFont>
      <p:font typeface="Arial Italics" charset="1" panose="020B0502020202090204"/>
      <p:regular r:id="rId85"/>
    </p:embeddedFont>
    <p:embeddedFont>
      <p:font typeface="Arial Bold Italics" charset="1" panose="020B0802020202090204"/>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4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4.png" Type="http://schemas.openxmlformats.org/officeDocument/2006/relationships/image"/><Relationship Id="rId19" Target="../media/image5.svg" Type="http://schemas.openxmlformats.org/officeDocument/2006/relationships/image"/><Relationship Id="rId2" Target="../media/image14.png" Type="http://schemas.openxmlformats.org/officeDocument/2006/relationships/image"/><Relationship Id="rId20" Target="../media/image6.png" Type="http://schemas.openxmlformats.org/officeDocument/2006/relationships/image"/><Relationship Id="rId21" Target="../media/image7.svg" Type="http://schemas.openxmlformats.org/officeDocument/2006/relationships/image"/><Relationship Id="rId22" Target="../media/image8.png" Type="http://schemas.openxmlformats.org/officeDocument/2006/relationships/image"/><Relationship Id="rId23" Target="../media/image9.svg" Type="http://schemas.openxmlformats.org/officeDocument/2006/relationships/image"/><Relationship Id="rId24" Target="../media/image10.png" Type="http://schemas.openxmlformats.org/officeDocument/2006/relationships/image"/><Relationship Id="rId25" Target="../media/image11.svg" Type="http://schemas.openxmlformats.org/officeDocument/2006/relationships/image"/><Relationship Id="rId26" Target="../media/image12.png" Type="http://schemas.openxmlformats.org/officeDocument/2006/relationships/image"/><Relationship Id="rId27"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3.png" Type="http://schemas.openxmlformats.org/officeDocument/2006/relationships/image"/><Relationship Id="rId3" Target="../media/image4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5.png" Type="http://schemas.openxmlformats.org/officeDocument/2006/relationships/image"/><Relationship Id="rId3" Target="../media/image4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svg" Type="http://schemas.openxmlformats.org/officeDocument/2006/relationships/image"/><Relationship Id="rId2" Target="../media/image47.png" Type="http://schemas.openxmlformats.org/officeDocument/2006/relationships/image"/><Relationship Id="rId3" Target="../media/image48.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svg" Type="http://schemas.openxmlformats.org/officeDocument/2006/relationships/image"/><Relationship Id="rId11" Target="../media/image51.png" Type="http://schemas.openxmlformats.org/officeDocument/2006/relationships/image"/><Relationship Id="rId12" Target="../media/image52.svg" Type="http://schemas.openxmlformats.org/officeDocument/2006/relationships/image"/><Relationship Id="rId13" Target="../media/image53.png" Type="http://schemas.openxmlformats.org/officeDocument/2006/relationships/image"/><Relationship Id="rId14" Target="../media/image54.svg" Type="http://schemas.openxmlformats.org/officeDocument/2006/relationships/image"/><Relationship Id="rId15" Target="../media/image55.png" Type="http://schemas.openxmlformats.org/officeDocument/2006/relationships/image"/><Relationship Id="rId16" Target="../media/image56.svg" Type="http://schemas.openxmlformats.org/officeDocument/2006/relationships/image"/><Relationship Id="rId2" Target="../media/image57.png" Type="http://schemas.openxmlformats.org/officeDocument/2006/relationships/image"/><Relationship Id="rId3" Target="../media/image58.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7.png" Type="http://schemas.openxmlformats.org/officeDocument/2006/relationships/image"/><Relationship Id="rId8" Target="../media/image48.svg" Type="http://schemas.openxmlformats.org/officeDocument/2006/relationships/image"/><Relationship Id="rId9" Target="../media/image4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12" Target="../media/image4.png" Type="http://schemas.openxmlformats.org/officeDocument/2006/relationships/image"/><Relationship Id="rId13" Target="../media/image5.svg" Type="http://schemas.openxmlformats.org/officeDocument/2006/relationships/image"/><Relationship Id="rId14" Target="../media/image6.png" Type="http://schemas.openxmlformats.org/officeDocument/2006/relationships/image"/><Relationship Id="rId15" Target="../media/image7.svg" Type="http://schemas.openxmlformats.org/officeDocument/2006/relationships/image"/><Relationship Id="rId16" Target="../media/image8.png" Type="http://schemas.openxmlformats.org/officeDocument/2006/relationships/image"/><Relationship Id="rId17" Target="../media/image9.svg" Type="http://schemas.openxmlformats.org/officeDocument/2006/relationships/image"/><Relationship Id="rId18" Target="../media/image10.png" Type="http://schemas.openxmlformats.org/officeDocument/2006/relationships/image"/><Relationship Id="rId19" Target="../media/image11.svg" Type="http://schemas.openxmlformats.org/officeDocument/2006/relationships/image"/><Relationship Id="rId2" Target="../media/image61.png" Type="http://schemas.openxmlformats.org/officeDocument/2006/relationships/image"/><Relationship Id="rId20" Target="../media/image12.png" Type="http://schemas.openxmlformats.org/officeDocument/2006/relationships/image"/><Relationship Id="rId21" Target="../media/image13.svg" Type="http://schemas.openxmlformats.org/officeDocument/2006/relationships/image"/><Relationship Id="rId3" Target="../media/image62.pn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 Id="rId6" Target="../media/image65.png" Type="http://schemas.openxmlformats.org/officeDocument/2006/relationships/image"/><Relationship Id="rId7" Target="../media/image66.png" Type="http://schemas.openxmlformats.org/officeDocument/2006/relationships/image"/><Relationship Id="rId8" Target="../media/image38.png" Type="http://schemas.openxmlformats.org/officeDocument/2006/relationships/image"/><Relationship Id="rId9" Target="https://twitter.com/MsEJenkinson"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72.png" Type="http://schemas.openxmlformats.org/officeDocument/2006/relationships/image"/><Relationship Id="rId3" Target="../media/image73.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75.png" Type="http://schemas.openxmlformats.org/officeDocument/2006/relationships/image"/><Relationship Id="rId3" Target="../media/image7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15" Target="../media/image10.png" Type="http://schemas.openxmlformats.org/officeDocument/2006/relationships/image"/><Relationship Id="rId16" Target="../media/image11.svg" Type="http://schemas.openxmlformats.org/officeDocument/2006/relationships/image"/><Relationship Id="rId17" Target="../media/image12.png" Type="http://schemas.openxmlformats.org/officeDocument/2006/relationships/image"/><Relationship Id="rId18" Target="../media/image13.svg" Type="http://schemas.openxmlformats.org/officeDocument/2006/relationships/image"/><Relationship Id="rId2" Target="../media/image79.png" Type="http://schemas.openxmlformats.org/officeDocument/2006/relationships/image"/><Relationship Id="rId3" Target="../media/image80.png" Type="http://schemas.openxmlformats.org/officeDocument/2006/relationships/image"/><Relationship Id="rId4" Target="../media/image81.png" Type="http://schemas.openxmlformats.org/officeDocument/2006/relationships/image"/><Relationship Id="rId5" Target="../media/image82.pn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83.png" Type="http://schemas.openxmlformats.org/officeDocument/2006/relationships/image"/><Relationship Id="rId3" Target="../media/image8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85.png" Type="http://schemas.openxmlformats.org/officeDocument/2006/relationships/image"/><Relationship Id="rId3" Target="../media/image8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8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88.png" Type="http://schemas.openxmlformats.org/officeDocument/2006/relationships/image"/><Relationship Id="rId3" Target="../media/image89.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MsEJenkinson" TargetMode="External" Type="http://schemas.openxmlformats.org/officeDocument/2006/relationships/hyperlink"/><Relationship Id="rId11" Target="https://twitter.com/Gregg_ONeill" TargetMode="External" Type="http://schemas.openxmlformats.org/officeDocument/2006/relationships/hyperlink"/><Relationship Id="rId12" Target="https://educate.ie/" TargetMode="External" Type="http://schemas.openxmlformats.org/officeDocument/2006/relationships/hyperlink"/><Relationship Id="rId13" Target="../media/image4.png" Type="http://schemas.openxmlformats.org/officeDocument/2006/relationships/image"/><Relationship Id="rId14" Target="../media/image5.svg" Type="http://schemas.openxmlformats.org/officeDocument/2006/relationships/image"/><Relationship Id="rId15" Target="../media/image6.png" Type="http://schemas.openxmlformats.org/officeDocument/2006/relationships/image"/><Relationship Id="rId16" Target="../media/image7.svg" Type="http://schemas.openxmlformats.org/officeDocument/2006/relationships/image"/><Relationship Id="rId17" Target="../media/image8.png" Type="http://schemas.openxmlformats.org/officeDocument/2006/relationships/image"/><Relationship Id="rId18" Target="../media/image9.svg" Type="http://schemas.openxmlformats.org/officeDocument/2006/relationships/image"/><Relationship Id="rId19" Target="../media/image10.png" Type="http://schemas.openxmlformats.org/officeDocument/2006/relationships/image"/><Relationship Id="rId2" Target="../media/image30.png" Type="http://schemas.openxmlformats.org/officeDocument/2006/relationships/image"/><Relationship Id="rId20" Target="../media/image11.svg" Type="http://schemas.openxmlformats.org/officeDocument/2006/relationships/image"/><Relationship Id="rId21" Target="../media/image12.png" Type="http://schemas.openxmlformats.org/officeDocument/2006/relationships/image"/><Relationship Id="rId22" Target="../media/image13.sv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 Id="rId9" Target="../media/image37.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b="true" sz="6000" spc="270">
                <a:solidFill>
                  <a:srgbClr val="0DA33B"/>
                </a:solidFill>
                <a:latin typeface="Arial Bold"/>
                <a:ea typeface="Arial Bold"/>
                <a:cs typeface="Arial Bold"/>
                <a:sym typeface="Arial Bold"/>
              </a:rPr>
              <a:t>THE STRUGGLE FOR IRISH INDEPENDENCE</a:t>
            </a:r>
          </a:p>
        </p:txBody>
      </p:sp>
      <p:sp>
        <p:nvSpPr>
          <p:cNvPr name="TextBox 5" id="5"/>
          <p:cNvSpPr txBox="true"/>
          <p:nvPr/>
        </p:nvSpPr>
        <p:spPr>
          <a:xfrm rot="0">
            <a:off x="175903" y="3932547"/>
            <a:ext cx="17936195" cy="955675"/>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the struggle for irish independence</a:t>
            </a:r>
          </a:p>
        </p:txBody>
      </p:sp>
      <p:sp>
        <p:nvSpPr>
          <p:cNvPr name="TextBox 6" id="6"/>
          <p:cNvSpPr txBox="true"/>
          <p:nvPr/>
        </p:nvSpPr>
        <p:spPr>
          <a:xfrm rot="0">
            <a:off x="15401945" y="-14772"/>
            <a:ext cx="2440576"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 to 1923</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684156" y="0"/>
            <a:ext cx="10256749" cy="9725311"/>
          </a:xfrm>
          <a:custGeom>
            <a:avLst/>
            <a:gdLst/>
            <a:ahLst/>
            <a:cxnLst/>
            <a:rect r="r" b="b" t="t" l="l"/>
            <a:pathLst>
              <a:path h="9725311" w="10256749">
                <a:moveTo>
                  <a:pt x="0" y="0"/>
                </a:moveTo>
                <a:lnTo>
                  <a:pt x="10256748" y="0"/>
                </a:lnTo>
                <a:lnTo>
                  <a:pt x="1025674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9" id="9"/>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215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blood sacrifice</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role of the Military Council in planning the Rising?</a:t>
            </a:r>
          </a:p>
          <a:p>
            <a:pPr algn="l" marL="539749" indent="-269875" lvl="1">
              <a:lnSpc>
                <a:spcPts val="3499"/>
              </a:lnSpc>
              <a:buAutoNum type="arabicPeriod" startAt="1"/>
            </a:pPr>
            <a:r>
              <a:rPr lang="en-US" sz="2499">
                <a:solidFill>
                  <a:srgbClr val="0DA33B"/>
                </a:solidFill>
                <a:latin typeface="Arial"/>
                <a:ea typeface="Arial"/>
                <a:cs typeface="Arial"/>
                <a:sym typeface="Arial"/>
              </a:rPr>
              <a:t>What support from outside Ireland did the Rebels get?</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purpose of the Castle Document.</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plans for the Rising fall apart during Easter Week?</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215 (Artefact, 2nd Edition)</a:t>
            </a:r>
          </a:p>
        </p:txBody>
      </p:sp>
      <p:sp>
        <p:nvSpPr>
          <p:cNvPr name="TextBox 8" id="8"/>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1.    Blood sacrifice: they would give up their lives for the good of the future of Ireland.</a:t>
            </a:r>
          </a:p>
          <a:p>
            <a:pPr algn="l">
              <a:lnSpc>
                <a:spcPts val="4199"/>
              </a:lnSpc>
            </a:pPr>
            <a:r>
              <a:rPr lang="en-US" sz="2999">
                <a:solidFill>
                  <a:srgbClr val="000000"/>
                </a:solidFill>
                <a:latin typeface="Arial"/>
                <a:ea typeface="Arial"/>
                <a:cs typeface="Arial"/>
                <a:sym typeface="Arial"/>
              </a:rPr>
              <a:t>2.    The role of the Military Council was to secretly organise a rising.</a:t>
            </a:r>
          </a:p>
          <a:p>
            <a:pPr algn="l">
              <a:lnSpc>
                <a:spcPts val="4199"/>
              </a:lnSpc>
            </a:pPr>
            <a:r>
              <a:rPr lang="en-US" sz="2999">
                <a:solidFill>
                  <a:srgbClr val="000000"/>
                </a:solidFill>
                <a:latin typeface="Arial"/>
                <a:ea typeface="Arial"/>
                <a:cs typeface="Arial"/>
                <a:sym typeface="Arial"/>
              </a:rPr>
              <a:t>3.    Support from outside Ireland included funds from Irish-Americans. Joseph Plunkett and the Irishman and former British diplomat Sir Roger Casement used the money to buy arms and ammunition from Germany.</a:t>
            </a:r>
          </a:p>
          <a:p>
            <a:pPr algn="l">
              <a:lnSpc>
                <a:spcPts val="4199"/>
              </a:lnSpc>
            </a:pPr>
            <a:r>
              <a:rPr lang="en-US" sz="2999">
                <a:solidFill>
                  <a:srgbClr val="000000"/>
                </a:solidFill>
                <a:latin typeface="Arial"/>
                <a:ea typeface="Arial"/>
                <a:cs typeface="Arial"/>
                <a:sym typeface="Arial"/>
              </a:rPr>
              <a:t>4.    The purpose of the Castle Document was to convince Eoin MacNeill and the Irish Volunteers to support the Rising, by showing MacNeill a forged document on Dublin Castle paper stating that the British government planned to disarm the Irish Volunteers.</a:t>
            </a:r>
          </a:p>
          <a:p>
            <a:pPr algn="l">
              <a:lnSpc>
                <a:spcPts val="4199"/>
              </a:lnSpc>
            </a:pPr>
            <a:r>
              <a:rPr lang="en-US" sz="2999">
                <a:solidFill>
                  <a:srgbClr val="000000"/>
                </a:solidFill>
                <a:latin typeface="Arial"/>
                <a:ea typeface="Arial"/>
                <a:cs typeface="Arial"/>
                <a:sym typeface="Arial"/>
              </a:rPr>
              <a:t>5.    The Aud was captured by the British navy in Tralee Bay on the Friday before Easter, sunk by its captain and all 20,000 rifles were lost. Also, Casement, who had been travelling in a German submarine, was captured. Finally, Eoin MacNeill found out that the Castle Document was a forgery and cancelled the Irish Volunteers’ participation in the Rising.</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4"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20.2: THE 1916 EASTER RISING</a:t>
            </a:r>
          </a:p>
        </p:txBody>
      </p:sp>
      <p:sp>
        <p:nvSpPr>
          <p:cNvPr name="TextBox 5" id="5"/>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20.2: the 1916 easter rising</a:t>
            </a:r>
          </a:p>
        </p:txBody>
      </p:sp>
      <p:sp>
        <p:nvSpPr>
          <p:cNvPr name="TextBox 6" id="6"/>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Rising Goes Ahead</a:t>
            </a:r>
          </a:p>
        </p:txBody>
      </p:sp>
      <p:sp>
        <p:nvSpPr>
          <p:cNvPr name="TextBox 8" id="8"/>
          <p:cNvSpPr txBox="true"/>
          <p:nvPr/>
        </p:nvSpPr>
        <p:spPr>
          <a:xfrm rot="0">
            <a:off x="1028700" y="1838325"/>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Military Council went ahead with the Rising on </a:t>
            </a:r>
            <a:r>
              <a:rPr lang="en-US" sz="2500" b="true">
                <a:solidFill>
                  <a:srgbClr val="000000"/>
                </a:solidFill>
                <a:latin typeface="Arial Bold"/>
                <a:ea typeface="Arial Bold"/>
                <a:cs typeface="Arial Bold"/>
                <a:sym typeface="Arial Bold"/>
              </a:rPr>
              <a:t>Easter Monday</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24th April</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1916</a:t>
            </a:r>
            <a:r>
              <a:rPr lang="en-US" sz="2500">
                <a:solidFill>
                  <a:srgbClr val="000000"/>
                </a:solidFill>
                <a:latin typeface="Arial"/>
                <a:ea typeface="Arial"/>
                <a:cs typeface="Arial"/>
                <a:sym typeface="Arial"/>
              </a:rPr>
              <a:t>. Pearse felt that the British would not expect this after the loss of the </a:t>
            </a:r>
            <a:r>
              <a:rPr lang="en-US" sz="2500" i="true">
                <a:solidFill>
                  <a:srgbClr val="000000"/>
                </a:solidFill>
                <a:latin typeface="Arial Italics"/>
                <a:ea typeface="Arial Italics"/>
                <a:cs typeface="Arial Italics"/>
                <a:sym typeface="Arial Italics"/>
              </a:rPr>
              <a:t>Aud</a:t>
            </a:r>
            <a:r>
              <a:rPr lang="en-US" sz="2500">
                <a:solidFill>
                  <a:srgbClr val="000000"/>
                </a:solidFill>
                <a:latin typeface="Arial"/>
                <a:ea typeface="Arial"/>
                <a:cs typeface="Arial"/>
                <a:sym typeface="Arial"/>
              </a:rPr>
              <a:t>. As it was a bank holiday Monday, many British soldiers based in Dublin had the day off. Only Dublin Volunteers could be gather on such short notice, so the Rising was now mainly confined to the capital. By now the rebels knew it would be a military failure, but they hoped that their blood sacrifice would inspire people. </a:t>
            </a:r>
          </a:p>
          <a:p>
            <a:pPr algn="l">
              <a:lnSpc>
                <a:spcPts val="3500"/>
              </a:lnSpc>
            </a:pPr>
            <a:r>
              <a:rPr lang="en-US" sz="2500">
                <a:solidFill>
                  <a:srgbClr val="000000"/>
                </a:solidFill>
                <a:latin typeface="Arial"/>
                <a:ea typeface="Arial"/>
                <a:cs typeface="Arial"/>
                <a:sym typeface="Arial"/>
              </a:rPr>
              <a:t>On</a:t>
            </a:r>
            <a:r>
              <a:rPr lang="en-US" sz="2500">
                <a:solidFill>
                  <a:srgbClr val="000000"/>
                </a:solidFill>
                <a:latin typeface="Arial"/>
                <a:ea typeface="Arial"/>
                <a:cs typeface="Arial"/>
                <a:sym typeface="Arial"/>
              </a:rPr>
              <a:t> Easter Monday morning, about 1,500 members of the Irish Volunteers and the Irish Citizen Army marched from the ITGWU headquarters in Liberty Hall to various city centre buildings. The locations they occupied included the General Post Office (GPO), Boland’s Mill, Jacobs Factory, the Four Courts, the South Dublin Union, the Mendicity Institution, St Stephen’s Green and the Royal College of Surgeons. </a:t>
            </a:r>
          </a:p>
          <a:p>
            <a:pPr algn="l">
              <a:lnSpc>
                <a:spcPts val="3500"/>
              </a:lnSpc>
            </a:pPr>
            <a:r>
              <a:rPr lang="en-US" sz="2500">
                <a:solidFill>
                  <a:srgbClr val="000000"/>
                </a:solidFill>
                <a:latin typeface="Arial"/>
                <a:ea typeface="Arial"/>
                <a:cs typeface="Arial"/>
                <a:sym typeface="Arial"/>
              </a:rPr>
              <a:t>Pearse and Connolly occupied the GPO and made it the headquarters of the Rising. Outside the GPO, Pearse read</a:t>
            </a:r>
            <a:r>
              <a:rPr lang="en-US" sz="2500" b="true">
                <a:solidFill>
                  <a:srgbClr val="000000"/>
                </a:solidFill>
                <a:latin typeface="Arial Bold"/>
                <a:ea typeface="Arial Bold"/>
                <a:cs typeface="Arial Bold"/>
                <a:sym typeface="Arial Bold"/>
              </a:rPr>
              <a:t> the Proclamation of the Irish Republic </a:t>
            </a:r>
            <a:r>
              <a:rPr lang="en-US" sz="2500">
                <a:solidFill>
                  <a:srgbClr val="000000"/>
                </a:solidFill>
                <a:latin typeface="Arial"/>
                <a:ea typeface="Arial"/>
                <a:cs typeface="Arial"/>
                <a:sym typeface="Arial"/>
              </a:rPr>
              <a:t>announcing that they were setting up a provisional (temporary) government replacing Britain's control in Ireland. At the time, many people walking by did not grasp the importance of this evet; some even thought it was a play.</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686950" y="0"/>
            <a:ext cx="12914100" cy="9725311"/>
          </a:xfrm>
          <a:custGeom>
            <a:avLst/>
            <a:gdLst/>
            <a:ahLst/>
            <a:cxnLst/>
            <a:rect r="r" b="b" t="t" l="l"/>
            <a:pathLst>
              <a:path h="9725311" w="12914100">
                <a:moveTo>
                  <a:pt x="0" y="0"/>
                </a:moveTo>
                <a:lnTo>
                  <a:pt x="12914100" y="0"/>
                </a:lnTo>
                <a:lnTo>
                  <a:pt x="1291410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9" id="9"/>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Britain's Response</a:t>
            </a:r>
          </a:p>
        </p:txBody>
      </p:sp>
      <p:sp>
        <p:nvSpPr>
          <p:cNvPr name="TextBox 8" id="8"/>
          <p:cNvSpPr txBox="true"/>
          <p:nvPr/>
        </p:nvSpPr>
        <p:spPr>
          <a:xfrm rot="0">
            <a:off x="1028700" y="1838325"/>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British government was taken by surprise. Only 400 British soldiers were on duty that Easter Monday. However, extra soldiers were quickly brought in from the Curragh barracks in Co. Kildare and from England through ports such as Dún Laoghaire. By Tuesday evening, there were 1500 rebels left against over 6,500 British troops. On Wednesday, the r</a:t>
            </a:r>
            <a:r>
              <a:rPr lang="en-US" sz="2500">
                <a:solidFill>
                  <a:srgbClr val="000000"/>
                </a:solidFill>
                <a:latin typeface="Arial"/>
                <a:ea typeface="Arial"/>
                <a:cs typeface="Arial"/>
                <a:sym typeface="Arial"/>
              </a:rPr>
              <a:t>ebels in the GPO were heavily shelled by field guns in the streets and from the </a:t>
            </a:r>
            <a:r>
              <a:rPr lang="en-US" sz="2500" b="true">
                <a:solidFill>
                  <a:srgbClr val="000000"/>
                </a:solidFill>
                <a:latin typeface="Arial Bold"/>
                <a:ea typeface="Arial Bold"/>
                <a:cs typeface="Arial Bold"/>
                <a:sym typeface="Arial Bold"/>
              </a:rPr>
              <a:t>Helga</a:t>
            </a:r>
            <a:r>
              <a:rPr lang="en-US" sz="2500">
                <a:solidFill>
                  <a:srgbClr val="000000"/>
                </a:solidFill>
                <a:latin typeface="Arial"/>
                <a:ea typeface="Arial"/>
                <a:cs typeface="Arial"/>
                <a:sym typeface="Arial"/>
              </a:rPr>
              <a:t> boat on the River Liffey.</a:t>
            </a:r>
          </a:p>
          <a:p>
            <a:pPr algn="l">
              <a:lnSpc>
                <a:spcPts val="3500"/>
              </a:lnSpc>
            </a:pPr>
            <a:r>
              <a:rPr lang="en-US" sz="2500">
                <a:solidFill>
                  <a:srgbClr val="000000"/>
                </a:solidFill>
                <a:latin typeface="Arial"/>
                <a:ea typeface="Arial"/>
                <a:cs typeface="Arial"/>
                <a:sym typeface="Arial"/>
              </a:rPr>
              <a:t>As the week went on, the British gained control , with pockets of rebels surrounded within buildings and spaces such as St Stephen's Green</a:t>
            </a:r>
            <a:r>
              <a:rPr lang="en-US" sz="2500">
                <a:solidFill>
                  <a:srgbClr val="000000"/>
                </a:solidFill>
                <a:latin typeface="Arial"/>
                <a:ea typeface="Arial"/>
                <a:cs typeface="Arial"/>
                <a:sym typeface="Arial"/>
              </a:rPr>
              <a:t> and had no means of contacting each other. The only minor victory was at Mount St. Bridge where 13 rebels held up some 1,750 soldiers for hours, killing or wounding 231 British soldiers before being overwhelmed.</a:t>
            </a:r>
          </a:p>
          <a:p>
            <a:pPr algn="l">
              <a:lnSpc>
                <a:spcPts val="3500"/>
              </a:lnSpc>
            </a:pPr>
            <a:r>
              <a:rPr lang="en-US" sz="2500">
                <a:solidFill>
                  <a:srgbClr val="000000"/>
                </a:solidFill>
                <a:latin typeface="Arial"/>
                <a:ea typeface="Arial"/>
                <a:cs typeface="Arial"/>
                <a:sym typeface="Arial"/>
              </a:rPr>
              <a:t>By Friday, it was clear that the rebels had been defeated. The city centre was in ruins, the rebels were surrounded and looting was occurring all over the city. Civilian casualties were very high – 54% of total deaths were civilians, 16% were Rebels and 30% were British soldiers. </a:t>
            </a:r>
            <a:r>
              <a:rPr lang="en-US" sz="2500" b="true">
                <a:solidFill>
                  <a:srgbClr val="000000"/>
                </a:solidFill>
                <a:latin typeface="Arial Bold"/>
                <a:ea typeface="Arial Bold"/>
                <a:cs typeface="Arial Bold"/>
                <a:sym typeface="Arial Bold"/>
              </a:rPr>
              <a:t>Civilians in Dublin resented the destruction of their city and looting caused some casualties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Pearse surrendered unconditionally on Saturday. A nurse named </a:t>
            </a:r>
            <a:r>
              <a:rPr lang="en-US" sz="2500" b="true">
                <a:solidFill>
                  <a:srgbClr val="000000"/>
                </a:solidFill>
                <a:latin typeface="Arial Bold"/>
                <a:ea typeface="Arial Bold"/>
                <a:cs typeface="Arial Bold"/>
                <a:sym typeface="Arial Bold"/>
              </a:rPr>
              <a:t>Elizabeth O’Farrell</a:t>
            </a:r>
            <a:r>
              <a:rPr lang="en-US" sz="2500">
                <a:solidFill>
                  <a:srgbClr val="000000"/>
                </a:solidFill>
                <a:latin typeface="Arial"/>
                <a:ea typeface="Arial"/>
                <a:cs typeface="Arial"/>
                <a:sym typeface="Arial"/>
              </a:rPr>
              <a:t>, who had tended to the injured inside the GPO, went as messenger to the British General. News of the surrender spread and the Rising was over by Monday 1st May 1916.</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857250" y="1452562"/>
          <a:ext cx="8689209" cy="7381875"/>
        </p:xfrm>
        <a:graphic>
          <a:graphicData uri="http://schemas.openxmlformats.org/drawingml/2006/table">
            <a:tbl>
              <a:tblPr/>
              <a:tblGrid>
                <a:gridCol w="8689209"/>
              </a:tblGrid>
              <a:tr h="593614">
                <a:tc>
                  <a:txBody>
                    <a:bodyPr anchor="t" rtlCol="false"/>
                    <a:lstStyle/>
                    <a:p>
                      <a:pPr algn="ctr">
                        <a:lnSpc>
                          <a:spcPts val="4199"/>
                        </a:lnSpc>
                        <a:defRPr/>
                      </a:pPr>
                      <a:r>
                        <a:rPr lang="en-US" sz="2999" b="true">
                          <a:solidFill>
                            <a:srgbClr val="FFFFFF"/>
                          </a:solidFill>
                          <a:latin typeface="Arial Bold"/>
                          <a:ea typeface="Arial Bold"/>
                          <a:cs typeface="Arial Bold"/>
                          <a:sym typeface="Arial Bold"/>
                        </a:rPr>
                        <a:t>Why the Rising failed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593614">
                <a:tc>
                  <a:txBody>
                    <a:bodyPr anchor="t" rtlCol="false"/>
                    <a:lstStyle/>
                    <a:p>
                      <a:pPr algn="ctr">
                        <a:lnSpc>
                          <a:spcPts val="4199"/>
                        </a:lnSpc>
                        <a:defRPr/>
                      </a:pPr>
                      <a:r>
                        <a:rPr lang="en-US" sz="2999">
                          <a:solidFill>
                            <a:srgbClr val="000000"/>
                          </a:solidFill>
                          <a:latin typeface="Arial"/>
                          <a:ea typeface="Arial"/>
                          <a:cs typeface="Arial"/>
                          <a:sym typeface="Arial"/>
                        </a:rPr>
                        <a:t>There was a l</a:t>
                      </a:r>
                      <a:r>
                        <a:rPr lang="en-US" sz="2999">
                          <a:solidFill>
                            <a:srgbClr val="000000"/>
                          </a:solidFill>
                          <a:latin typeface="Arial"/>
                          <a:ea typeface="Arial"/>
                          <a:cs typeface="Arial"/>
                          <a:sym typeface="Arial"/>
                        </a:rPr>
                        <a:t>ack of weapons and ammunition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3614">
                <a:tc>
                  <a:txBody>
                    <a:bodyPr anchor="t" rtlCol="false"/>
                    <a:lstStyle/>
                    <a:p>
                      <a:pPr algn="ctr">
                        <a:lnSpc>
                          <a:spcPts val="4199"/>
                        </a:lnSpc>
                        <a:defRPr/>
                      </a:pPr>
                      <a:r>
                        <a:rPr lang="en-US" sz="2999">
                          <a:solidFill>
                            <a:srgbClr val="000000"/>
                          </a:solidFill>
                          <a:latin typeface="Arial"/>
                          <a:ea typeface="Arial"/>
                          <a:cs typeface="Arial"/>
                          <a:sym typeface="Arial"/>
                        </a:rPr>
                        <a:t>Only a s</a:t>
                      </a:r>
                      <a:r>
                        <a:rPr lang="en-US" sz="2999">
                          <a:solidFill>
                            <a:srgbClr val="000000"/>
                          </a:solidFill>
                          <a:latin typeface="Arial"/>
                          <a:ea typeface="Arial"/>
                          <a:cs typeface="Arial"/>
                          <a:sym typeface="Arial"/>
                        </a:rPr>
                        <a:t>mall number of Irish fighters took part</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ea typeface="Arial"/>
                          <a:cs typeface="Arial"/>
                          <a:sym typeface="Arial"/>
                        </a:rPr>
                        <a:t>There was much c</a:t>
                      </a:r>
                      <a:r>
                        <a:rPr lang="en-US" sz="2999">
                          <a:solidFill>
                            <a:srgbClr val="000000"/>
                          </a:solidFill>
                          <a:latin typeface="Arial"/>
                          <a:ea typeface="Arial"/>
                          <a:cs typeface="Arial"/>
                          <a:sym typeface="Arial"/>
                        </a:rPr>
                        <a:t>onfusion leading up to the Rising</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ea typeface="Arial"/>
                          <a:cs typeface="Arial"/>
                          <a:sym typeface="Arial"/>
                        </a:rPr>
                        <a:t>Britain had greater numbers of soldiers and better weapons.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ea typeface="Arial"/>
                          <a:cs typeface="Arial"/>
                          <a:sym typeface="Arial"/>
                        </a:rPr>
                        <a:t>The rebels based themselves in areas that could be easily surrounded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ea typeface="Arial"/>
                          <a:cs typeface="Arial"/>
                          <a:sym typeface="Arial"/>
                        </a:rPr>
                        <a:t>Many civilians did not realise the significance of the events until afterwards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ea typeface="Arial"/>
                          <a:cs typeface="Arial"/>
                          <a:sym typeface="Arial"/>
                        </a:rPr>
                        <a:t>It was not the countrywide rebellion that was intended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Freeform 7" id="7"/>
          <p:cNvSpPr/>
          <p:nvPr/>
        </p:nvSpPr>
        <p:spPr>
          <a:xfrm flipH="false" flipV="false" rot="0">
            <a:off x="9717909" y="0"/>
            <a:ext cx="7221351" cy="9657601"/>
          </a:xfrm>
          <a:custGeom>
            <a:avLst/>
            <a:gdLst/>
            <a:ahLst/>
            <a:cxnLst/>
            <a:rect r="r" b="b" t="t" l="l"/>
            <a:pathLst>
              <a:path h="9657601" w="7221351">
                <a:moveTo>
                  <a:pt x="0" y="0"/>
                </a:moveTo>
                <a:lnTo>
                  <a:pt x="7221351" y="0"/>
                </a:lnTo>
                <a:lnTo>
                  <a:pt x="7221351" y="9657601"/>
                </a:lnTo>
                <a:lnTo>
                  <a:pt x="0" y="9657601"/>
                </a:lnTo>
                <a:lnTo>
                  <a:pt x="0" y="0"/>
                </a:lnTo>
                <a:close/>
              </a:path>
            </a:pathLst>
          </a:custGeom>
          <a:blipFill>
            <a:blip r:embed="rId2"/>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7157981" y="2139949"/>
            <a:ext cx="9480674"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Pádraig Pearse was born into a family of stonemasons on Great Brunswick Street (now Pearse Streat), Dublin. He joined the Gaelic League in 1896 and later became the editor of its paper, </a:t>
            </a:r>
            <a:r>
              <a:rPr lang="en-US" sz="2500" i="true">
                <a:solidFill>
                  <a:srgbClr val="000000"/>
                </a:solidFill>
                <a:latin typeface="Arial Italics"/>
                <a:ea typeface="Arial Italics"/>
                <a:cs typeface="Arial Italics"/>
                <a:sym typeface="Arial Italics"/>
              </a:rPr>
              <a:t>An Claidheamh Soluis, </a:t>
            </a:r>
            <a:r>
              <a:rPr lang="en-US" sz="2500">
                <a:solidFill>
                  <a:srgbClr val="000000"/>
                </a:solidFill>
                <a:latin typeface="Arial"/>
                <a:ea typeface="Arial"/>
                <a:cs typeface="Arial"/>
                <a:sym typeface="Arial"/>
              </a:rPr>
              <a:t>and a committee member. He lectured in Irish at UCD. Pearse set up a bilingual school for boys, St Enda's, in 1908. In 1910, the school moved to Rathfarnham, where it now hosts the Pearse Museum. He was elected to the Irish Volunteer's provisional committee in 1913 and later became its Director of Organisation. In July 1914, Pearse was involved in the Howth gun-running, and hid the stash at St Enda's. He was on the Military Council that planned the Rising and was a signatory of the Proclamation. Pearse read the Proclamation of the Irish Republic aloud on the steps of the GPO. He was executed on 3rd May 1916 at Kilmainham Gaol and buried at Arbour Hill. </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Pádraig Pearse, 1879-1916</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Freeform 10" id="10"/>
          <p:cNvSpPr/>
          <p:nvPr/>
        </p:nvSpPr>
        <p:spPr>
          <a:xfrm flipH="false" flipV="false" rot="0">
            <a:off x="1028700" y="2244724"/>
            <a:ext cx="5710181" cy="7480586"/>
          </a:xfrm>
          <a:custGeom>
            <a:avLst/>
            <a:gdLst/>
            <a:ahLst/>
            <a:cxnLst/>
            <a:rect r="r" b="b" t="t" l="l"/>
            <a:pathLst>
              <a:path h="7480586" w="5710181">
                <a:moveTo>
                  <a:pt x="0" y="0"/>
                </a:moveTo>
                <a:lnTo>
                  <a:pt x="5710181" y="0"/>
                </a:lnTo>
                <a:lnTo>
                  <a:pt x="5710181" y="7480587"/>
                </a:lnTo>
                <a:lnTo>
                  <a:pt x="0" y="7480587"/>
                </a:lnTo>
                <a:lnTo>
                  <a:pt x="0" y="0"/>
                </a:lnTo>
                <a:close/>
              </a:path>
            </a:pathLst>
          </a:custGeom>
          <a:blipFill>
            <a:blip r:embed="rId2"/>
            <a:stretch>
              <a:fillRect l="0" t="0" r="0" b="0"/>
            </a:stretch>
          </a:blipFill>
        </p:spPr>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219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was the decision taken to go ahead with the Rising?</a:t>
            </a:r>
          </a:p>
          <a:p>
            <a:pPr algn="l" marL="539749" indent="-269875" lvl="1">
              <a:lnSpc>
                <a:spcPts val="3499"/>
              </a:lnSpc>
              <a:buAutoNum type="arabicPeriod" startAt="1"/>
            </a:pPr>
            <a:r>
              <a:rPr lang="en-US" sz="2499">
                <a:solidFill>
                  <a:srgbClr val="0DA33B"/>
                </a:solidFill>
                <a:latin typeface="Arial"/>
                <a:ea typeface="Arial"/>
                <a:cs typeface="Arial"/>
                <a:sym typeface="Arial"/>
              </a:rPr>
              <a:t>Look at the map on the occupied locations of the Rising. What do you think the Rebels were trying to achieve with the buildings they occupied? Look at their names and locations.</a:t>
            </a:r>
          </a:p>
          <a:p>
            <a:pPr algn="l" marL="539749" indent="-269875" lvl="1">
              <a:lnSpc>
                <a:spcPts val="3499"/>
              </a:lnSpc>
              <a:buAutoNum type="arabicPeriod" startAt="1"/>
            </a:pPr>
            <a:r>
              <a:rPr lang="en-US" sz="2499">
                <a:solidFill>
                  <a:srgbClr val="0DA33B"/>
                </a:solidFill>
                <a:latin typeface="Arial"/>
                <a:ea typeface="Arial"/>
                <a:cs typeface="Arial"/>
                <a:sym typeface="Arial"/>
              </a:rPr>
              <a:t>Who read the Proclamation of the Irish Republic outside the GPO?</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examples of the British response to the Rising.</a:t>
            </a:r>
          </a:p>
          <a:p>
            <a:pPr algn="l" marL="539749" indent="-269875" lvl="1">
              <a:lnSpc>
                <a:spcPts val="3499"/>
              </a:lnSpc>
              <a:buAutoNum type="arabicPeriod" startAt="1"/>
            </a:pPr>
            <a:r>
              <a:rPr lang="en-US" sz="2499">
                <a:solidFill>
                  <a:srgbClr val="0DA33B"/>
                </a:solidFill>
                <a:latin typeface="Arial"/>
                <a:ea typeface="Arial"/>
                <a:cs typeface="Arial"/>
                <a:sym typeface="Arial"/>
              </a:rPr>
              <a:t>Look at the table above on why the Rising failed. Which of these reasons do you think is the most significant? Explain your answer.</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Freeform 8" id="8"/>
          <p:cNvSpPr/>
          <p:nvPr/>
        </p:nvSpPr>
        <p:spPr>
          <a:xfrm flipH="false" flipV="false" rot="0">
            <a:off x="8999863" y="9222096"/>
            <a:ext cx="4090821" cy="654531"/>
          </a:xfrm>
          <a:custGeom>
            <a:avLst/>
            <a:gdLst/>
            <a:ahLst/>
            <a:cxnLst/>
            <a:rect r="r" b="b" t="t" l="l"/>
            <a:pathLst>
              <a:path h="654531" w="4090821">
                <a:moveTo>
                  <a:pt x="0" y="0"/>
                </a:moveTo>
                <a:lnTo>
                  <a:pt x="4090821" y="0"/>
                </a:lnTo>
                <a:lnTo>
                  <a:pt x="4090821" y="654531"/>
                </a:lnTo>
                <a:lnTo>
                  <a:pt x="0" y="654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632034" y="4571258"/>
            <a:ext cx="2405161" cy="1074475"/>
            <a:chOff x="0" y="0"/>
            <a:chExt cx="909707" cy="406400"/>
          </a:xfrm>
        </p:grpSpPr>
        <p:sp>
          <p:nvSpPr>
            <p:cNvPr name="Freeform 10" id="10"/>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1" id="11"/>
            <p:cNvSpPr txBox="true"/>
            <p:nvPr/>
          </p:nvSpPr>
          <p:spPr>
            <a:xfrm>
              <a:off x="177800" y="-66675"/>
              <a:ext cx="655707"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1916</a:t>
              </a:r>
            </a:p>
          </p:txBody>
        </p:sp>
      </p:grpSp>
      <p:grpSp>
        <p:nvGrpSpPr>
          <p:cNvPr name="Group 12" id="12"/>
          <p:cNvGrpSpPr/>
          <p:nvPr/>
        </p:nvGrpSpPr>
        <p:grpSpPr>
          <a:xfrm rot="0">
            <a:off x="3721480" y="4571258"/>
            <a:ext cx="2291238" cy="1074475"/>
            <a:chOff x="0" y="0"/>
            <a:chExt cx="866618" cy="406400"/>
          </a:xfrm>
        </p:grpSpPr>
        <p:sp>
          <p:nvSpPr>
            <p:cNvPr name="Freeform 13" id="13"/>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4" id="14"/>
            <p:cNvSpPr txBox="true"/>
            <p:nvPr/>
          </p:nvSpPr>
          <p:spPr>
            <a:xfrm>
              <a:off x="177800" y="-66675"/>
              <a:ext cx="612618"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1918</a:t>
              </a:r>
            </a:p>
          </p:txBody>
        </p:sp>
      </p:grpSp>
      <p:grpSp>
        <p:nvGrpSpPr>
          <p:cNvPr name="Group 15" id="15"/>
          <p:cNvGrpSpPr/>
          <p:nvPr/>
        </p:nvGrpSpPr>
        <p:grpSpPr>
          <a:xfrm rot="0">
            <a:off x="5739646" y="4571258"/>
            <a:ext cx="2376567" cy="1074475"/>
            <a:chOff x="0" y="0"/>
            <a:chExt cx="898892" cy="406400"/>
          </a:xfrm>
        </p:grpSpPr>
        <p:sp>
          <p:nvSpPr>
            <p:cNvPr name="Freeform 16" id="16"/>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7" id="17"/>
            <p:cNvSpPr txBox="true"/>
            <p:nvPr/>
          </p:nvSpPr>
          <p:spPr>
            <a:xfrm>
              <a:off x="177800" y="-66675"/>
              <a:ext cx="644892"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1919</a:t>
              </a:r>
            </a:p>
          </p:txBody>
        </p:sp>
      </p:grpSp>
      <p:sp>
        <p:nvSpPr>
          <p:cNvPr name="AutoShape 18" id="18"/>
          <p:cNvSpPr/>
          <p:nvPr/>
        </p:nvSpPr>
        <p:spPr>
          <a:xfrm flipV="true">
            <a:off x="2803043" y="5857787"/>
            <a:ext cx="0" cy="2525204"/>
          </a:xfrm>
          <a:prstGeom prst="line">
            <a:avLst/>
          </a:prstGeom>
          <a:ln cap="flat" w="9525">
            <a:solidFill>
              <a:srgbClr val="0DA33B"/>
            </a:solidFill>
            <a:prstDash val="solid"/>
            <a:headEnd type="none" len="sm" w="sm"/>
            <a:tailEnd type="none" len="sm" w="sm"/>
          </a:ln>
        </p:spPr>
      </p:sp>
      <p:grpSp>
        <p:nvGrpSpPr>
          <p:cNvPr name="Group 19" id="19"/>
          <p:cNvGrpSpPr/>
          <p:nvPr/>
        </p:nvGrpSpPr>
        <p:grpSpPr>
          <a:xfrm rot="0">
            <a:off x="7792811" y="4571258"/>
            <a:ext cx="2405161" cy="1074475"/>
            <a:chOff x="0" y="0"/>
            <a:chExt cx="909707" cy="406400"/>
          </a:xfrm>
        </p:grpSpPr>
        <p:sp>
          <p:nvSpPr>
            <p:cNvPr name="Freeform 20" id="20"/>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1" id="21"/>
            <p:cNvSpPr txBox="true"/>
            <p:nvPr/>
          </p:nvSpPr>
          <p:spPr>
            <a:xfrm>
              <a:off x="177800" y="-66675"/>
              <a:ext cx="655707"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1921</a:t>
              </a:r>
            </a:p>
          </p:txBody>
        </p:sp>
      </p:grpSp>
      <p:grpSp>
        <p:nvGrpSpPr>
          <p:cNvPr name="Group 22" id="22"/>
          <p:cNvGrpSpPr/>
          <p:nvPr/>
        </p:nvGrpSpPr>
        <p:grpSpPr>
          <a:xfrm rot="0">
            <a:off x="9882258" y="4571258"/>
            <a:ext cx="2291238" cy="1074475"/>
            <a:chOff x="0" y="0"/>
            <a:chExt cx="866618" cy="406400"/>
          </a:xfrm>
        </p:grpSpPr>
        <p:sp>
          <p:nvSpPr>
            <p:cNvPr name="Freeform 23" id="23"/>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4" id="24"/>
            <p:cNvSpPr txBox="true"/>
            <p:nvPr/>
          </p:nvSpPr>
          <p:spPr>
            <a:xfrm>
              <a:off x="177800" y="-66675"/>
              <a:ext cx="612618"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1922</a:t>
              </a:r>
            </a:p>
          </p:txBody>
        </p:sp>
      </p:grpSp>
      <p:grpSp>
        <p:nvGrpSpPr>
          <p:cNvPr name="Group 25" id="25"/>
          <p:cNvGrpSpPr/>
          <p:nvPr/>
        </p:nvGrpSpPr>
        <p:grpSpPr>
          <a:xfrm rot="0">
            <a:off x="11900423" y="4571258"/>
            <a:ext cx="2376567" cy="1074475"/>
            <a:chOff x="0" y="0"/>
            <a:chExt cx="898892" cy="406400"/>
          </a:xfrm>
        </p:grpSpPr>
        <p:sp>
          <p:nvSpPr>
            <p:cNvPr name="Freeform 26" id="26"/>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7" id="27"/>
            <p:cNvSpPr txBox="true"/>
            <p:nvPr/>
          </p:nvSpPr>
          <p:spPr>
            <a:xfrm>
              <a:off x="177800" y="-66675"/>
              <a:ext cx="644892"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1937</a:t>
              </a:r>
            </a:p>
          </p:txBody>
        </p:sp>
      </p:grpSp>
      <p:grpSp>
        <p:nvGrpSpPr>
          <p:cNvPr name="Group 28" id="28"/>
          <p:cNvGrpSpPr/>
          <p:nvPr/>
        </p:nvGrpSpPr>
        <p:grpSpPr>
          <a:xfrm rot="0">
            <a:off x="13957282" y="4571258"/>
            <a:ext cx="2405161" cy="1074475"/>
            <a:chOff x="0" y="0"/>
            <a:chExt cx="909707" cy="406400"/>
          </a:xfrm>
        </p:grpSpPr>
        <p:sp>
          <p:nvSpPr>
            <p:cNvPr name="Freeform 29" id="2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0" id="30"/>
            <p:cNvSpPr txBox="true"/>
            <p:nvPr/>
          </p:nvSpPr>
          <p:spPr>
            <a:xfrm>
              <a:off x="177800" y="-66675"/>
              <a:ext cx="655707"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ea typeface="Questrial"/>
                  <a:cs typeface="Questrial"/>
                  <a:sym typeface="Questrial"/>
                </a:rPr>
                <a:t>1949</a:t>
              </a:r>
            </a:p>
          </p:txBody>
        </p:sp>
      </p:grpSp>
      <p:grpSp>
        <p:nvGrpSpPr>
          <p:cNvPr name="Group 31" id="31"/>
          <p:cNvGrpSpPr/>
          <p:nvPr/>
        </p:nvGrpSpPr>
        <p:grpSpPr>
          <a:xfrm rot="0">
            <a:off x="1293060" y="7257945"/>
            <a:ext cx="3083109" cy="1402367"/>
            <a:chOff x="0" y="0"/>
            <a:chExt cx="689010" cy="313400"/>
          </a:xfrm>
        </p:grpSpPr>
        <p:sp>
          <p:nvSpPr>
            <p:cNvPr name="Freeform 32" id="3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3" id="33"/>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34" id="34"/>
          <p:cNvSpPr/>
          <p:nvPr/>
        </p:nvSpPr>
        <p:spPr>
          <a:xfrm flipV="true">
            <a:off x="6766589" y="5857787"/>
            <a:ext cx="0" cy="2525204"/>
          </a:xfrm>
          <a:prstGeom prst="line">
            <a:avLst/>
          </a:prstGeom>
          <a:ln cap="flat" w="9525">
            <a:solidFill>
              <a:srgbClr val="0DA33B"/>
            </a:solidFill>
            <a:prstDash val="solid"/>
            <a:headEnd type="none" len="sm" w="sm"/>
            <a:tailEnd type="none" len="sm" w="sm"/>
          </a:ln>
        </p:spPr>
      </p:sp>
      <p:grpSp>
        <p:nvGrpSpPr>
          <p:cNvPr name="Group 35" id="35"/>
          <p:cNvGrpSpPr/>
          <p:nvPr/>
        </p:nvGrpSpPr>
        <p:grpSpPr>
          <a:xfrm rot="0">
            <a:off x="5232927" y="7257945"/>
            <a:ext cx="3083109" cy="1402367"/>
            <a:chOff x="0" y="0"/>
            <a:chExt cx="689010" cy="313400"/>
          </a:xfrm>
        </p:grpSpPr>
        <p:sp>
          <p:nvSpPr>
            <p:cNvPr name="Freeform 36" id="3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7" id="37"/>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38" id="38"/>
          <p:cNvSpPr/>
          <p:nvPr/>
        </p:nvSpPr>
        <p:spPr>
          <a:xfrm flipV="true">
            <a:off x="11053266" y="5856683"/>
            <a:ext cx="0" cy="2525204"/>
          </a:xfrm>
          <a:prstGeom prst="line">
            <a:avLst/>
          </a:prstGeom>
          <a:ln cap="flat" w="9525">
            <a:solidFill>
              <a:srgbClr val="0DA33B"/>
            </a:solidFill>
            <a:prstDash val="solid"/>
            <a:headEnd type="none" len="sm" w="sm"/>
            <a:tailEnd type="none" len="sm" w="sm"/>
          </a:ln>
        </p:spPr>
      </p:sp>
      <p:grpSp>
        <p:nvGrpSpPr>
          <p:cNvPr name="Group 39" id="39"/>
          <p:cNvGrpSpPr/>
          <p:nvPr/>
        </p:nvGrpSpPr>
        <p:grpSpPr>
          <a:xfrm rot="0">
            <a:off x="9562690" y="7256840"/>
            <a:ext cx="3083109" cy="1402367"/>
            <a:chOff x="0" y="0"/>
            <a:chExt cx="689010" cy="313400"/>
          </a:xfrm>
        </p:grpSpPr>
        <p:sp>
          <p:nvSpPr>
            <p:cNvPr name="Freeform 40" id="4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1" id="41"/>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42" id="42"/>
          <p:cNvSpPr/>
          <p:nvPr/>
        </p:nvSpPr>
        <p:spPr>
          <a:xfrm flipV="true">
            <a:off x="15151970" y="5855578"/>
            <a:ext cx="0" cy="2525204"/>
          </a:xfrm>
          <a:prstGeom prst="line">
            <a:avLst/>
          </a:prstGeom>
          <a:ln cap="flat" w="9525">
            <a:solidFill>
              <a:srgbClr val="0DA33B"/>
            </a:solidFill>
            <a:prstDash val="solid"/>
            <a:headEnd type="none" len="sm" w="sm"/>
            <a:tailEnd type="none" len="sm" w="sm"/>
          </a:ln>
        </p:spPr>
      </p:sp>
      <p:grpSp>
        <p:nvGrpSpPr>
          <p:cNvPr name="Group 43" id="43"/>
          <p:cNvGrpSpPr/>
          <p:nvPr/>
        </p:nvGrpSpPr>
        <p:grpSpPr>
          <a:xfrm rot="0">
            <a:off x="13618308" y="7255735"/>
            <a:ext cx="3083109" cy="1402367"/>
            <a:chOff x="0" y="0"/>
            <a:chExt cx="689010" cy="313400"/>
          </a:xfrm>
        </p:grpSpPr>
        <p:sp>
          <p:nvSpPr>
            <p:cNvPr name="Freeform 44" id="4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5" id="45"/>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46" id="46"/>
          <p:cNvSpPr/>
          <p:nvPr/>
        </p:nvSpPr>
        <p:spPr>
          <a:xfrm flipV="true">
            <a:off x="4859206" y="1845063"/>
            <a:ext cx="0" cy="2525204"/>
          </a:xfrm>
          <a:prstGeom prst="line">
            <a:avLst/>
          </a:prstGeom>
          <a:ln cap="flat" w="9525">
            <a:solidFill>
              <a:srgbClr val="0DA33B"/>
            </a:solidFill>
            <a:prstDash val="solid"/>
            <a:headEnd type="none" len="sm" w="sm"/>
            <a:tailEnd type="none" len="sm" w="sm"/>
          </a:ln>
        </p:spPr>
      </p:sp>
      <p:grpSp>
        <p:nvGrpSpPr>
          <p:cNvPr name="Group 47" id="47"/>
          <p:cNvGrpSpPr/>
          <p:nvPr/>
        </p:nvGrpSpPr>
        <p:grpSpPr>
          <a:xfrm rot="0">
            <a:off x="3325544" y="1554373"/>
            <a:ext cx="3083109" cy="1402367"/>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9" id="49"/>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50" id="50"/>
          <p:cNvSpPr/>
          <p:nvPr/>
        </p:nvSpPr>
        <p:spPr>
          <a:xfrm flipV="true">
            <a:off x="8987499" y="1845063"/>
            <a:ext cx="0" cy="2525204"/>
          </a:xfrm>
          <a:prstGeom prst="line">
            <a:avLst/>
          </a:prstGeom>
          <a:ln cap="flat" w="9525">
            <a:solidFill>
              <a:srgbClr val="0DA33B"/>
            </a:solidFill>
            <a:prstDash val="solid"/>
            <a:headEnd type="none" len="sm" w="sm"/>
            <a:tailEnd type="none" len="sm" w="sm"/>
          </a:ln>
        </p:spPr>
      </p:sp>
      <p:grpSp>
        <p:nvGrpSpPr>
          <p:cNvPr name="Group 51" id="51"/>
          <p:cNvGrpSpPr/>
          <p:nvPr/>
        </p:nvGrpSpPr>
        <p:grpSpPr>
          <a:xfrm rot="0">
            <a:off x="7453837" y="1554373"/>
            <a:ext cx="3083109" cy="1402367"/>
            <a:chOff x="0" y="0"/>
            <a:chExt cx="689010" cy="313400"/>
          </a:xfrm>
        </p:grpSpPr>
        <p:sp>
          <p:nvSpPr>
            <p:cNvPr name="Freeform 52" id="5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3" id="53"/>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54" id="54"/>
          <p:cNvSpPr/>
          <p:nvPr/>
        </p:nvSpPr>
        <p:spPr>
          <a:xfrm flipV="true">
            <a:off x="13080814" y="1839483"/>
            <a:ext cx="0" cy="2525204"/>
          </a:xfrm>
          <a:prstGeom prst="line">
            <a:avLst/>
          </a:prstGeom>
          <a:ln cap="flat" w="9525">
            <a:solidFill>
              <a:srgbClr val="0DA33B"/>
            </a:solidFill>
            <a:prstDash val="solid"/>
            <a:headEnd type="none" len="sm" w="sm"/>
            <a:tailEnd type="none" len="sm" w="sm"/>
          </a:ln>
        </p:spPr>
      </p:sp>
      <p:grpSp>
        <p:nvGrpSpPr>
          <p:cNvPr name="Group 55" id="55"/>
          <p:cNvGrpSpPr/>
          <p:nvPr/>
        </p:nvGrpSpPr>
        <p:grpSpPr>
          <a:xfrm rot="0">
            <a:off x="11547152" y="1548793"/>
            <a:ext cx="3083109" cy="1402367"/>
            <a:chOff x="0" y="0"/>
            <a:chExt cx="689010" cy="313400"/>
          </a:xfrm>
        </p:grpSpPr>
        <p:sp>
          <p:nvSpPr>
            <p:cNvPr name="Freeform 56" id="5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7" id="57"/>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grpSp>
        <p:nvGrpSpPr>
          <p:cNvPr name="Group 58" id="58"/>
          <p:cNvGrpSpPr/>
          <p:nvPr/>
        </p:nvGrpSpPr>
        <p:grpSpPr>
          <a:xfrm rot="0">
            <a:off x="3926862" y="365039"/>
            <a:ext cx="10151461" cy="634232"/>
            <a:chOff x="0" y="0"/>
            <a:chExt cx="2665164" cy="166511"/>
          </a:xfrm>
        </p:grpSpPr>
        <p:sp>
          <p:nvSpPr>
            <p:cNvPr name="Freeform 59" id="59"/>
            <p:cNvSpPr/>
            <p:nvPr/>
          </p:nvSpPr>
          <p:spPr>
            <a:xfrm flipH="false" flipV="false" rot="0">
              <a:off x="0" y="0"/>
              <a:ext cx="2665164" cy="166511"/>
            </a:xfrm>
            <a:custGeom>
              <a:avLst/>
              <a:gdLst/>
              <a:ahLst/>
              <a:cxnLst/>
              <a:rect r="r" b="b" t="t" l="l"/>
              <a:pathLst>
                <a:path h="166511" w="2665164">
                  <a:moveTo>
                    <a:pt x="4576" y="0"/>
                  </a:moveTo>
                  <a:lnTo>
                    <a:pt x="2660588" y="0"/>
                  </a:lnTo>
                  <a:cubicBezTo>
                    <a:pt x="2663115" y="0"/>
                    <a:pt x="2665164" y="2049"/>
                    <a:pt x="2665164" y="4576"/>
                  </a:cubicBezTo>
                  <a:lnTo>
                    <a:pt x="2665164" y="161935"/>
                  </a:lnTo>
                  <a:cubicBezTo>
                    <a:pt x="2665164" y="163149"/>
                    <a:pt x="2664682" y="164313"/>
                    <a:pt x="2663824" y="165171"/>
                  </a:cubicBezTo>
                  <a:cubicBezTo>
                    <a:pt x="2662966" y="166029"/>
                    <a:pt x="2661802" y="166511"/>
                    <a:pt x="2660588" y="166511"/>
                  </a:cubicBezTo>
                  <a:lnTo>
                    <a:pt x="4576" y="166511"/>
                  </a:lnTo>
                  <a:cubicBezTo>
                    <a:pt x="3362" y="166511"/>
                    <a:pt x="2198" y="166029"/>
                    <a:pt x="1340" y="165171"/>
                  </a:cubicBezTo>
                  <a:cubicBezTo>
                    <a:pt x="482" y="164313"/>
                    <a:pt x="0" y="163149"/>
                    <a:pt x="0" y="161935"/>
                  </a:cubicBezTo>
                  <a:lnTo>
                    <a:pt x="0" y="4576"/>
                  </a:lnTo>
                  <a:cubicBezTo>
                    <a:pt x="0" y="3362"/>
                    <a:pt x="482" y="2198"/>
                    <a:pt x="1340" y="1340"/>
                  </a:cubicBezTo>
                  <a:cubicBezTo>
                    <a:pt x="2198" y="482"/>
                    <a:pt x="3362" y="0"/>
                    <a:pt x="4576" y="0"/>
                  </a:cubicBezTo>
                  <a:close/>
                </a:path>
              </a:pathLst>
            </a:custGeom>
            <a:solidFill>
              <a:srgbClr val="0DA33B"/>
            </a:solidFill>
          </p:spPr>
        </p:sp>
        <p:sp>
          <p:nvSpPr>
            <p:cNvPr name="TextBox 60" id="60"/>
            <p:cNvSpPr txBox="true"/>
            <p:nvPr/>
          </p:nvSpPr>
          <p:spPr>
            <a:xfrm>
              <a:off x="0" y="-66675"/>
              <a:ext cx="2665164" cy="233186"/>
            </a:xfrm>
            <a:prstGeom prst="rect">
              <a:avLst/>
            </a:prstGeom>
          </p:spPr>
          <p:txBody>
            <a:bodyPr anchor="ctr" rtlCol="false" tIns="71665" lIns="71665" bIns="71665" rIns="71665"/>
            <a:lstStyle/>
            <a:p>
              <a:pPr algn="ctr">
                <a:lnSpc>
                  <a:spcPts val="4672"/>
                </a:lnSpc>
              </a:pPr>
              <a:r>
                <a:rPr lang="en-US" sz="3385" spc="331">
                  <a:solidFill>
                    <a:srgbClr val="FFFFFF"/>
                  </a:solidFill>
                  <a:latin typeface="Questrial"/>
                  <a:ea typeface="Questrial"/>
                  <a:cs typeface="Questrial"/>
                  <a:sym typeface="Questrial"/>
                </a:rPr>
                <a:t>THE STRUGGLE FOR IRISH INDEPENDENCE</a:t>
              </a:r>
            </a:p>
          </p:txBody>
        </p:sp>
      </p:grpSp>
      <p:sp>
        <p:nvSpPr>
          <p:cNvPr name="Freeform 61" id="61"/>
          <p:cNvSpPr/>
          <p:nvPr/>
        </p:nvSpPr>
        <p:spPr>
          <a:xfrm flipH="false" flipV="false" rot="0">
            <a:off x="15196079" y="-13551"/>
            <a:ext cx="1743181" cy="2297437"/>
          </a:xfrm>
          <a:custGeom>
            <a:avLst/>
            <a:gdLst/>
            <a:ahLst/>
            <a:cxnLst/>
            <a:rect r="r" b="b" t="t" l="l"/>
            <a:pathLst>
              <a:path h="2297437" w="1743181">
                <a:moveTo>
                  <a:pt x="0" y="0"/>
                </a:moveTo>
                <a:lnTo>
                  <a:pt x="1743181" y="0"/>
                </a:lnTo>
                <a:lnTo>
                  <a:pt x="1743181" y="2297438"/>
                </a:lnTo>
                <a:lnTo>
                  <a:pt x="0" y="2297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333060" y="8811723"/>
            <a:ext cx="3003108" cy="1475277"/>
          </a:xfrm>
          <a:custGeom>
            <a:avLst/>
            <a:gdLst/>
            <a:ahLst/>
            <a:cxnLst/>
            <a:rect r="r" b="b" t="t" l="l"/>
            <a:pathLst>
              <a:path h="1475277" w="3003108">
                <a:moveTo>
                  <a:pt x="0" y="0"/>
                </a:moveTo>
                <a:lnTo>
                  <a:pt x="3003108" y="0"/>
                </a:lnTo>
                <a:lnTo>
                  <a:pt x="3003108" y="1475277"/>
                </a:lnTo>
                <a:lnTo>
                  <a:pt x="0" y="14752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914400" y="1444206"/>
            <a:ext cx="2252053" cy="2704430"/>
          </a:xfrm>
          <a:custGeom>
            <a:avLst/>
            <a:gdLst/>
            <a:ahLst/>
            <a:cxnLst/>
            <a:rect r="r" b="b" t="t" l="l"/>
            <a:pathLst>
              <a:path h="2704430" w="2252053">
                <a:moveTo>
                  <a:pt x="0" y="0"/>
                </a:moveTo>
                <a:lnTo>
                  <a:pt x="2252053" y="0"/>
                </a:lnTo>
                <a:lnTo>
                  <a:pt x="2252053" y="2704431"/>
                </a:lnTo>
                <a:lnTo>
                  <a:pt x="0" y="27044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6408653" y="2956740"/>
            <a:ext cx="1268165" cy="1577811"/>
          </a:xfrm>
          <a:custGeom>
            <a:avLst/>
            <a:gdLst/>
            <a:ahLst/>
            <a:cxnLst/>
            <a:rect r="r" b="b" t="t" l="l"/>
            <a:pathLst>
              <a:path h="1577811" w="1268165">
                <a:moveTo>
                  <a:pt x="0" y="0"/>
                </a:moveTo>
                <a:lnTo>
                  <a:pt x="1268166" y="0"/>
                </a:lnTo>
                <a:lnTo>
                  <a:pt x="1268166" y="1577811"/>
                </a:lnTo>
                <a:lnTo>
                  <a:pt x="0" y="157781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14858861" y="2416794"/>
            <a:ext cx="2021556" cy="2021556"/>
          </a:xfrm>
          <a:custGeom>
            <a:avLst/>
            <a:gdLst/>
            <a:ahLst/>
            <a:cxnLst/>
            <a:rect r="r" b="b" t="t" l="l"/>
            <a:pathLst>
              <a:path h="2021556" w="2021556">
                <a:moveTo>
                  <a:pt x="0" y="0"/>
                </a:moveTo>
                <a:lnTo>
                  <a:pt x="2021556" y="0"/>
                </a:lnTo>
                <a:lnTo>
                  <a:pt x="2021556" y="2021556"/>
                </a:lnTo>
                <a:lnTo>
                  <a:pt x="0" y="20215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6272174" y="8658102"/>
            <a:ext cx="1004813" cy="1606936"/>
          </a:xfrm>
          <a:custGeom>
            <a:avLst/>
            <a:gdLst/>
            <a:ahLst/>
            <a:cxnLst/>
            <a:rect r="r" b="b" t="t" l="l"/>
            <a:pathLst>
              <a:path h="1606936" w="1004813">
                <a:moveTo>
                  <a:pt x="0" y="0"/>
                </a:moveTo>
                <a:lnTo>
                  <a:pt x="1004814" y="0"/>
                </a:lnTo>
                <a:lnTo>
                  <a:pt x="1004814" y="1606937"/>
                </a:lnTo>
                <a:lnTo>
                  <a:pt x="0" y="1606937"/>
                </a:lnTo>
                <a:lnTo>
                  <a:pt x="0" y="0"/>
                </a:lnTo>
                <a:close/>
              </a:path>
            </a:pathLst>
          </a:custGeom>
          <a:blipFill>
            <a:blip r:embed="rId14">
              <a:extLst>
                <a:ext uri="{96DAC541-7B7A-43D3-8B79-37D633B846F1}">
                  <asvg:svgBlip xmlns:asvg="http://schemas.microsoft.com/office/drawing/2016/SVG/main" r:embed="rId15"/>
                </a:ext>
              </a:extLst>
            </a:blip>
            <a:stretch>
              <a:fillRect l="0" t="-23515" r="0" b="0"/>
            </a:stretch>
          </a:blipFill>
        </p:spPr>
      </p:sp>
      <p:sp>
        <p:nvSpPr>
          <p:cNvPr name="TextBox 67" id="67"/>
          <p:cNvSpPr txBox="true"/>
          <p:nvPr/>
        </p:nvSpPr>
        <p:spPr>
          <a:xfrm rot="0">
            <a:off x="3464520" y="1683990"/>
            <a:ext cx="2778436" cy="1123603"/>
          </a:xfrm>
          <a:prstGeom prst="rect">
            <a:avLst/>
          </a:prstGeom>
        </p:spPr>
        <p:txBody>
          <a:bodyPr anchor="t" rtlCol="false" tIns="0" lIns="0" bIns="0" rIns="0">
            <a:spAutoFit/>
          </a:bodyPr>
          <a:lstStyle/>
          <a:p>
            <a:pPr algn="ctr" marL="0" indent="0" lvl="0">
              <a:lnSpc>
                <a:spcPts val="2218"/>
              </a:lnSpc>
              <a:spcBef>
                <a:spcPct val="0"/>
              </a:spcBef>
            </a:pPr>
            <a:r>
              <a:rPr lang="en-US" b="true" sz="1607" spc="157">
                <a:solidFill>
                  <a:srgbClr val="0DA33B"/>
                </a:solidFill>
                <a:latin typeface="Arial Bold"/>
                <a:ea typeface="Arial Bold"/>
                <a:cs typeface="Arial Bold"/>
                <a:sym typeface="Arial Bold"/>
              </a:rPr>
              <a:t>Sinn Féin</a:t>
            </a:r>
            <a:r>
              <a:rPr lang="en-US" b="true" sz="1607" spc="157">
                <a:solidFill>
                  <a:srgbClr val="000000"/>
                </a:solidFill>
                <a:latin typeface="Arial Bold"/>
                <a:ea typeface="Arial Bold"/>
                <a:cs typeface="Arial Bold"/>
                <a:sym typeface="Arial Bold"/>
              </a:rPr>
              <a:t> </a:t>
            </a:r>
            <a:r>
              <a:rPr lang="en-US" sz="1607" spc="157">
                <a:solidFill>
                  <a:srgbClr val="000000"/>
                </a:solidFill>
                <a:latin typeface="Arial"/>
                <a:ea typeface="Arial"/>
                <a:cs typeface="Arial"/>
                <a:sym typeface="Arial"/>
              </a:rPr>
              <a:t>wins 73 seats in the General Election, showing public support for Irish Independence</a:t>
            </a:r>
          </a:p>
        </p:txBody>
      </p:sp>
      <p:sp>
        <p:nvSpPr>
          <p:cNvPr name="TextBox 68" id="68"/>
          <p:cNvSpPr txBox="true"/>
          <p:nvPr/>
        </p:nvSpPr>
        <p:spPr>
          <a:xfrm rot="0">
            <a:off x="7606174" y="1570678"/>
            <a:ext cx="2778436" cy="1301447"/>
          </a:xfrm>
          <a:prstGeom prst="rect">
            <a:avLst/>
          </a:prstGeom>
        </p:spPr>
        <p:txBody>
          <a:bodyPr anchor="t" rtlCol="false" tIns="0" lIns="0" bIns="0" rIns="0">
            <a:spAutoFit/>
          </a:bodyPr>
          <a:lstStyle/>
          <a:p>
            <a:pPr algn="ctr" marL="0" indent="0" lvl="0">
              <a:lnSpc>
                <a:spcPts val="2084"/>
              </a:lnSpc>
              <a:spcBef>
                <a:spcPct val="0"/>
              </a:spcBef>
            </a:pPr>
            <a:r>
              <a:rPr lang="en-US" b="true" sz="1510" spc="148">
                <a:solidFill>
                  <a:srgbClr val="0DA33B"/>
                </a:solidFill>
                <a:latin typeface="Arial Bold"/>
                <a:ea typeface="Arial Bold"/>
                <a:cs typeface="Arial Bold"/>
                <a:sym typeface="Arial Bold"/>
              </a:rPr>
              <a:t>The Anglo-Irish Treaty</a:t>
            </a:r>
            <a:r>
              <a:rPr lang="en-US" b="true" sz="1510" spc="148">
                <a:solidFill>
                  <a:srgbClr val="000000"/>
                </a:solidFill>
                <a:latin typeface="Arial Bold"/>
                <a:ea typeface="Arial Bold"/>
                <a:cs typeface="Arial Bold"/>
                <a:sym typeface="Arial Bold"/>
              </a:rPr>
              <a:t> </a:t>
            </a:r>
            <a:r>
              <a:rPr lang="en-US" sz="1510" spc="148">
                <a:solidFill>
                  <a:srgbClr val="000000"/>
                </a:solidFill>
                <a:latin typeface="Arial"/>
                <a:ea typeface="Arial"/>
                <a:cs typeface="Arial"/>
                <a:sym typeface="Arial"/>
              </a:rPr>
              <a:t>is signed by the Irish delegates in London, following 6 months of negotiations</a:t>
            </a:r>
          </a:p>
        </p:txBody>
      </p:sp>
      <p:sp>
        <p:nvSpPr>
          <p:cNvPr name="TextBox 69" id="69"/>
          <p:cNvSpPr txBox="true"/>
          <p:nvPr/>
        </p:nvSpPr>
        <p:spPr>
          <a:xfrm rot="0">
            <a:off x="11683703" y="1656165"/>
            <a:ext cx="2778436" cy="1179253"/>
          </a:xfrm>
          <a:prstGeom prst="rect">
            <a:avLst/>
          </a:prstGeom>
        </p:spPr>
        <p:txBody>
          <a:bodyPr anchor="t" rtlCol="false" tIns="0" lIns="0" bIns="0" rIns="0">
            <a:spAutoFit/>
          </a:bodyPr>
          <a:lstStyle/>
          <a:p>
            <a:pPr algn="ctr" marL="0" indent="0" lvl="0">
              <a:lnSpc>
                <a:spcPts val="2315"/>
              </a:lnSpc>
              <a:spcBef>
                <a:spcPct val="0"/>
              </a:spcBef>
            </a:pPr>
            <a:r>
              <a:rPr lang="en-US" sz="1678" spc="164">
                <a:solidFill>
                  <a:srgbClr val="000000"/>
                </a:solidFill>
                <a:latin typeface="Arial"/>
                <a:ea typeface="Arial"/>
                <a:cs typeface="Arial"/>
                <a:sym typeface="Arial"/>
              </a:rPr>
              <a:t>The Irish Constitution, </a:t>
            </a:r>
            <a:r>
              <a:rPr lang="en-US" b="true" sz="1678" spc="164">
                <a:solidFill>
                  <a:srgbClr val="0DA33B"/>
                </a:solidFill>
                <a:latin typeface="Arial Bold"/>
                <a:ea typeface="Arial Bold"/>
                <a:cs typeface="Arial Bold"/>
                <a:sym typeface="Arial Bold"/>
              </a:rPr>
              <a:t>Bunreacht na hÉireann</a:t>
            </a:r>
            <a:r>
              <a:rPr lang="en-US" sz="1678" spc="164">
                <a:solidFill>
                  <a:srgbClr val="000000"/>
                </a:solidFill>
                <a:latin typeface="Arial"/>
                <a:ea typeface="Arial"/>
                <a:cs typeface="Arial"/>
                <a:sym typeface="Arial"/>
              </a:rPr>
              <a:t>, is established.</a:t>
            </a:r>
          </a:p>
        </p:txBody>
      </p:sp>
      <p:sp>
        <p:nvSpPr>
          <p:cNvPr name="TextBox 70" id="70"/>
          <p:cNvSpPr txBox="true"/>
          <p:nvPr/>
        </p:nvSpPr>
        <p:spPr>
          <a:xfrm rot="0">
            <a:off x="5385263" y="7378938"/>
            <a:ext cx="2778436" cy="1045682"/>
          </a:xfrm>
          <a:prstGeom prst="rect">
            <a:avLst/>
          </a:prstGeom>
        </p:spPr>
        <p:txBody>
          <a:bodyPr anchor="t" rtlCol="false" tIns="0" lIns="0" bIns="0" rIns="0">
            <a:spAutoFit/>
          </a:bodyPr>
          <a:lstStyle/>
          <a:p>
            <a:pPr algn="ctr" marL="0" indent="0" lvl="0">
              <a:lnSpc>
                <a:spcPts val="2084"/>
              </a:lnSpc>
              <a:spcBef>
                <a:spcPct val="0"/>
              </a:spcBef>
            </a:pPr>
            <a:r>
              <a:rPr lang="en-US" b="true" sz="1510" spc="148">
                <a:solidFill>
                  <a:srgbClr val="0DA33B"/>
                </a:solidFill>
                <a:latin typeface="Arial Bold"/>
                <a:ea typeface="Arial Bold"/>
                <a:cs typeface="Arial Bold"/>
                <a:sym typeface="Arial Bold"/>
              </a:rPr>
              <a:t>The War of Independence</a:t>
            </a:r>
            <a:r>
              <a:rPr lang="en-US" sz="1510" spc="148">
                <a:solidFill>
                  <a:srgbClr val="000000"/>
                </a:solidFill>
                <a:latin typeface="Arial"/>
                <a:ea typeface="Arial"/>
                <a:cs typeface="Arial"/>
                <a:sym typeface="Arial"/>
              </a:rPr>
              <a:t> breaks out following the first </a:t>
            </a:r>
            <a:r>
              <a:rPr lang="en-US" b="true" sz="1510" spc="148">
                <a:solidFill>
                  <a:srgbClr val="0DA33B"/>
                </a:solidFill>
                <a:latin typeface="Arial Bold"/>
                <a:ea typeface="Arial Bold"/>
                <a:cs typeface="Arial Bold"/>
                <a:sym typeface="Arial Bold"/>
              </a:rPr>
              <a:t>Dáil Éireann </a:t>
            </a:r>
            <a:r>
              <a:rPr lang="en-US" sz="1510" spc="148">
                <a:solidFill>
                  <a:srgbClr val="000000"/>
                </a:solidFill>
                <a:latin typeface="Arial"/>
                <a:ea typeface="Arial"/>
                <a:cs typeface="Arial"/>
                <a:sym typeface="Arial"/>
              </a:rPr>
              <a:t>on 21st January</a:t>
            </a:r>
          </a:p>
        </p:txBody>
      </p:sp>
      <p:sp>
        <p:nvSpPr>
          <p:cNvPr name="TextBox 71" id="71"/>
          <p:cNvSpPr txBox="true"/>
          <p:nvPr/>
        </p:nvSpPr>
        <p:spPr>
          <a:xfrm rot="0">
            <a:off x="9715026" y="7369413"/>
            <a:ext cx="2778436" cy="1179253"/>
          </a:xfrm>
          <a:prstGeom prst="rect">
            <a:avLst/>
          </a:prstGeom>
        </p:spPr>
        <p:txBody>
          <a:bodyPr anchor="t" rtlCol="false" tIns="0" lIns="0" bIns="0" rIns="0">
            <a:spAutoFit/>
          </a:bodyPr>
          <a:lstStyle/>
          <a:p>
            <a:pPr algn="ctr" marL="0" indent="0" lvl="0">
              <a:lnSpc>
                <a:spcPts val="2315"/>
              </a:lnSpc>
              <a:spcBef>
                <a:spcPct val="0"/>
              </a:spcBef>
            </a:pPr>
            <a:r>
              <a:rPr lang="en-US" b="true" sz="1678" spc="164">
                <a:solidFill>
                  <a:srgbClr val="0DA33B"/>
                </a:solidFill>
                <a:latin typeface="Arial Bold"/>
                <a:ea typeface="Arial Bold"/>
                <a:cs typeface="Arial Bold"/>
                <a:sym typeface="Arial Bold"/>
              </a:rPr>
              <a:t>The Irish Civil War</a:t>
            </a:r>
            <a:r>
              <a:rPr lang="en-US" b="true" sz="1678" spc="164">
                <a:solidFill>
                  <a:srgbClr val="000000"/>
                </a:solidFill>
                <a:latin typeface="Arial Bold"/>
                <a:ea typeface="Arial Bold"/>
                <a:cs typeface="Arial Bold"/>
                <a:sym typeface="Arial Bold"/>
              </a:rPr>
              <a:t> </a:t>
            </a:r>
            <a:r>
              <a:rPr lang="en-US" sz="1678" spc="164">
                <a:solidFill>
                  <a:srgbClr val="000000"/>
                </a:solidFill>
                <a:latin typeface="Arial"/>
                <a:ea typeface="Arial"/>
                <a:cs typeface="Arial"/>
                <a:sym typeface="Arial"/>
              </a:rPr>
              <a:t>takes place between the </a:t>
            </a:r>
            <a:r>
              <a:rPr lang="en-US" b="true" sz="1678" spc="164">
                <a:solidFill>
                  <a:srgbClr val="0DA33B"/>
                </a:solidFill>
                <a:latin typeface="Arial Bold"/>
                <a:ea typeface="Arial Bold"/>
                <a:cs typeface="Arial Bold"/>
                <a:sym typeface="Arial Bold"/>
              </a:rPr>
              <a:t>Anti-Treaty</a:t>
            </a:r>
            <a:r>
              <a:rPr lang="en-US" sz="1678" spc="164">
                <a:solidFill>
                  <a:srgbClr val="000000"/>
                </a:solidFill>
                <a:latin typeface="Arial"/>
                <a:ea typeface="Arial"/>
                <a:cs typeface="Arial"/>
                <a:sym typeface="Arial"/>
              </a:rPr>
              <a:t> and </a:t>
            </a:r>
            <a:r>
              <a:rPr lang="en-US" b="true" sz="1678" spc="164">
                <a:solidFill>
                  <a:srgbClr val="0DA33B"/>
                </a:solidFill>
                <a:latin typeface="Arial Bold"/>
                <a:ea typeface="Arial Bold"/>
                <a:cs typeface="Arial Bold"/>
                <a:sym typeface="Arial Bold"/>
              </a:rPr>
              <a:t>Pro-Treaty </a:t>
            </a:r>
            <a:r>
              <a:rPr lang="en-US" sz="1678" spc="164">
                <a:solidFill>
                  <a:srgbClr val="000000"/>
                </a:solidFill>
                <a:latin typeface="Arial"/>
                <a:ea typeface="Arial"/>
                <a:cs typeface="Arial"/>
                <a:sym typeface="Arial"/>
              </a:rPr>
              <a:t>factions.</a:t>
            </a:r>
          </a:p>
        </p:txBody>
      </p:sp>
      <p:sp>
        <p:nvSpPr>
          <p:cNvPr name="TextBox 72" id="72"/>
          <p:cNvSpPr txBox="true"/>
          <p:nvPr/>
        </p:nvSpPr>
        <p:spPr>
          <a:xfrm rot="0">
            <a:off x="13754759" y="7279830"/>
            <a:ext cx="2778436" cy="1045682"/>
          </a:xfrm>
          <a:prstGeom prst="rect">
            <a:avLst/>
          </a:prstGeom>
        </p:spPr>
        <p:txBody>
          <a:bodyPr anchor="t" rtlCol="false" tIns="0" lIns="0" bIns="0" rIns="0">
            <a:spAutoFit/>
          </a:bodyPr>
          <a:lstStyle/>
          <a:p>
            <a:pPr algn="ctr" marL="0" indent="0" lvl="0">
              <a:lnSpc>
                <a:spcPts val="2084"/>
              </a:lnSpc>
              <a:spcBef>
                <a:spcPct val="0"/>
              </a:spcBef>
            </a:pPr>
            <a:r>
              <a:rPr lang="en-US" sz="1510" spc="148">
                <a:solidFill>
                  <a:srgbClr val="000000"/>
                </a:solidFill>
                <a:latin typeface="Arial"/>
                <a:ea typeface="Arial"/>
                <a:cs typeface="Arial"/>
                <a:sym typeface="Arial"/>
              </a:rPr>
              <a:t>The</a:t>
            </a:r>
            <a:r>
              <a:rPr lang="en-US" b="true" sz="1510" spc="148">
                <a:solidFill>
                  <a:srgbClr val="0DA33B"/>
                </a:solidFill>
                <a:latin typeface="Arial Bold"/>
                <a:ea typeface="Arial Bold"/>
                <a:cs typeface="Arial Bold"/>
                <a:sym typeface="Arial Bold"/>
              </a:rPr>
              <a:t> Republic of Ireland</a:t>
            </a:r>
            <a:r>
              <a:rPr lang="en-US" sz="1510" spc="148">
                <a:solidFill>
                  <a:srgbClr val="000000"/>
                </a:solidFill>
                <a:latin typeface="Arial"/>
                <a:ea typeface="Arial"/>
                <a:cs typeface="Arial"/>
                <a:sym typeface="Arial"/>
              </a:rPr>
              <a:t> is established, completing full Irish independence from Britain.</a:t>
            </a:r>
          </a:p>
        </p:txBody>
      </p:sp>
      <p:sp>
        <p:nvSpPr>
          <p:cNvPr name="TextBox 73" id="73"/>
          <p:cNvSpPr txBox="true"/>
          <p:nvPr/>
        </p:nvSpPr>
        <p:spPr>
          <a:xfrm rot="0">
            <a:off x="1421817" y="7480032"/>
            <a:ext cx="2778436" cy="891518"/>
          </a:xfrm>
          <a:prstGeom prst="rect">
            <a:avLst/>
          </a:prstGeom>
        </p:spPr>
        <p:txBody>
          <a:bodyPr anchor="t" rtlCol="false" tIns="0" lIns="0" bIns="0" rIns="0">
            <a:spAutoFit/>
          </a:bodyPr>
          <a:lstStyle/>
          <a:p>
            <a:pPr algn="ctr" marL="0" indent="0" lvl="0">
              <a:lnSpc>
                <a:spcPts val="2315"/>
              </a:lnSpc>
              <a:spcBef>
                <a:spcPct val="0"/>
              </a:spcBef>
            </a:pPr>
            <a:r>
              <a:rPr lang="en-US" b="true" sz="1678" spc="164">
                <a:solidFill>
                  <a:srgbClr val="0DA33B"/>
                </a:solidFill>
                <a:latin typeface="Arial Bold"/>
                <a:ea typeface="Arial Bold"/>
                <a:cs typeface="Arial Bold"/>
                <a:sym typeface="Arial Bold"/>
              </a:rPr>
              <a:t>Easter Rising</a:t>
            </a:r>
            <a:r>
              <a:rPr lang="en-US" b="true" sz="1678" spc="164">
                <a:solidFill>
                  <a:srgbClr val="000000"/>
                </a:solidFill>
                <a:latin typeface="Arial Bold"/>
                <a:ea typeface="Arial Bold"/>
                <a:cs typeface="Arial Bold"/>
                <a:sym typeface="Arial Bold"/>
              </a:rPr>
              <a:t> </a:t>
            </a:r>
            <a:r>
              <a:rPr lang="en-US" sz="1678" spc="164">
                <a:solidFill>
                  <a:srgbClr val="000000"/>
                </a:solidFill>
                <a:latin typeface="Arial"/>
                <a:ea typeface="Arial"/>
                <a:cs typeface="Arial"/>
                <a:sym typeface="Arial"/>
              </a:rPr>
              <a:t>takes place in Dublin and Cork, ending in failure</a:t>
            </a:r>
          </a:p>
        </p:txBody>
      </p:sp>
      <p:sp>
        <p:nvSpPr>
          <p:cNvPr name="Freeform 74" id="74"/>
          <p:cNvSpPr/>
          <p:nvPr/>
        </p:nvSpPr>
        <p:spPr>
          <a:xfrm flipH="false" flipV="false" rot="0">
            <a:off x="14240453" y="8651514"/>
            <a:ext cx="1838819" cy="1225113"/>
          </a:xfrm>
          <a:custGeom>
            <a:avLst/>
            <a:gdLst/>
            <a:ahLst/>
            <a:cxnLst/>
            <a:rect r="r" b="b" t="t" l="l"/>
            <a:pathLst>
              <a:path h="1225113" w="1838819">
                <a:moveTo>
                  <a:pt x="0" y="0"/>
                </a:moveTo>
                <a:lnTo>
                  <a:pt x="1838819" y="0"/>
                </a:lnTo>
                <a:lnTo>
                  <a:pt x="1838819" y="1225113"/>
                </a:lnTo>
                <a:lnTo>
                  <a:pt x="0" y="122511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75" id="75"/>
          <p:cNvSpPr txBox="true"/>
          <p:nvPr/>
        </p:nvSpPr>
        <p:spPr>
          <a:xfrm rot="0">
            <a:off x="7722125" y="-76200"/>
            <a:ext cx="2769960" cy="385419"/>
          </a:xfrm>
          <a:prstGeom prst="rect">
            <a:avLst/>
          </a:prstGeom>
        </p:spPr>
        <p:txBody>
          <a:bodyPr anchor="t" rtlCol="false" tIns="0" lIns="0" bIns="0" rIns="0">
            <a:spAutoFit/>
          </a:bodyPr>
          <a:lstStyle/>
          <a:p>
            <a:pPr algn="ctr">
              <a:lnSpc>
                <a:spcPts val="2953"/>
              </a:lnSpc>
            </a:pPr>
            <a:r>
              <a:rPr lang="en-US" b="true" sz="2109">
                <a:solidFill>
                  <a:srgbClr val="0DA33B"/>
                </a:solidFill>
                <a:latin typeface="Old Standard Bold"/>
                <a:ea typeface="Old Standard Bold"/>
                <a:cs typeface="Old Standard Bold"/>
                <a:sym typeface="Old Standard Bold"/>
              </a:rPr>
              <a:t>Chapter 20</a:t>
            </a:r>
          </a:p>
        </p:txBody>
      </p:sp>
      <p:grpSp>
        <p:nvGrpSpPr>
          <p:cNvPr name="Group 76" id="76"/>
          <p:cNvGrpSpPr/>
          <p:nvPr/>
        </p:nvGrpSpPr>
        <p:grpSpPr>
          <a:xfrm rot="5400000">
            <a:off x="-1826764" y="7222251"/>
            <a:ext cx="5555351" cy="530224"/>
            <a:chOff x="0" y="0"/>
            <a:chExt cx="7407135" cy="706965"/>
          </a:xfrm>
        </p:grpSpPr>
        <p:sp>
          <p:nvSpPr>
            <p:cNvPr name="Freeform 77" id="7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8" id="7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9" id="7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0" id="8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81" id="8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82" id="8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219 (Artefact, 2nd Edition)</a:t>
            </a:r>
          </a:p>
        </p:txBody>
      </p:sp>
      <p:sp>
        <p:nvSpPr>
          <p:cNvPr name="TextBox 8" id="8"/>
          <p:cNvSpPr txBox="true"/>
          <p:nvPr/>
        </p:nvSpPr>
        <p:spPr>
          <a:xfrm rot="0">
            <a:off x="1028700" y="2130424"/>
            <a:ext cx="15609955" cy="737235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1.    The Rising went ahead because Pearse felt that the British would not expect this after the loss of the Aud, and as it was a bank holiday Monday, many British soldiers based in Dublin had the day off. Knowing that it would be a military failure did not deter him; he felt that the ‘blood sacrifice’ would have a powerful effect.</a:t>
            </a:r>
          </a:p>
          <a:p>
            <a:pPr algn="l">
              <a:lnSpc>
                <a:spcPts val="4199"/>
              </a:lnSpc>
            </a:pPr>
            <a:r>
              <a:rPr lang="en-US" sz="2999">
                <a:solidFill>
                  <a:srgbClr val="000000"/>
                </a:solidFill>
                <a:latin typeface="Arial"/>
                <a:ea typeface="Arial"/>
                <a:cs typeface="Arial"/>
                <a:sym typeface="Arial"/>
              </a:rPr>
              <a:t>2.    The rebels were trying to spread their fighting around the city in different areas, maybe to split up the British forces in many areas. They were also using main landmarks/buildings in the city and may have been taking into account that British reinforcements would probably arrive at the harbours and train stations.</a:t>
            </a:r>
          </a:p>
          <a:p>
            <a:pPr algn="l">
              <a:lnSpc>
                <a:spcPts val="4199"/>
              </a:lnSpc>
            </a:pPr>
            <a:r>
              <a:rPr lang="en-US" sz="2999">
                <a:solidFill>
                  <a:srgbClr val="000000"/>
                </a:solidFill>
                <a:latin typeface="Arial"/>
                <a:ea typeface="Arial"/>
                <a:cs typeface="Arial"/>
                <a:sym typeface="Arial"/>
              </a:rPr>
              <a:t>3.    Pádraig Pearse read the Proclamation of the Irish Republic outside the GPO.</a:t>
            </a:r>
          </a:p>
          <a:p>
            <a:pPr algn="l">
              <a:lnSpc>
                <a:spcPts val="4199"/>
              </a:lnSpc>
            </a:pPr>
            <a:r>
              <a:rPr lang="en-US" sz="2999">
                <a:solidFill>
                  <a:srgbClr val="000000"/>
                </a:solidFill>
                <a:latin typeface="Arial"/>
                <a:ea typeface="Arial"/>
                <a:cs typeface="Arial"/>
                <a:sym typeface="Arial"/>
              </a:rPr>
              <a:t>4.    Any two of: extra soldiers were quickly brought in from the Curragh barracks in Co. Kildare; reinforcements came from England through ports such as Dún Laoghaire; the gunboat the Helga was brought up the Liffey and shelled the GPO; the British surrounded the rebels’ locations (and used better weapons: shells, snipers, grenades, etc.).</a:t>
            </a:r>
          </a:p>
          <a:p>
            <a:pPr algn="l">
              <a:lnSpc>
                <a:spcPts val="4199"/>
              </a:lnSpc>
            </a:pPr>
            <a:r>
              <a:rPr lang="en-US" sz="2999">
                <a:solidFill>
                  <a:srgbClr val="000000"/>
                </a:solidFill>
                <a:latin typeface="Arial"/>
                <a:ea typeface="Arial"/>
                <a:cs typeface="Arial"/>
                <a:sym typeface="Arial"/>
              </a:rPr>
              <a:t>5.    Any of the reasons in the box, with a reason given for the student’s choice.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spc="225">
                <a:solidFill>
                  <a:srgbClr val="0DA33B"/>
                </a:solidFill>
                <a:latin typeface="Arial Bold"/>
                <a:ea typeface="Arial Bold"/>
                <a:cs typeface="Arial Bold"/>
                <a:sym typeface="Arial Bold"/>
              </a:rPr>
              <a:t>20.3: THE CONSEQUENCES OF THE EASTER RISING</a:t>
            </a:r>
          </a:p>
        </p:txBody>
      </p:sp>
      <p:sp>
        <p:nvSpPr>
          <p:cNvPr name="TextBox 4" id="4"/>
          <p:cNvSpPr txBox="true"/>
          <p:nvPr/>
        </p:nvSpPr>
        <p:spPr>
          <a:xfrm rot="0">
            <a:off x="351797"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20.3: the consequences of the easter rising</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317500"/>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Consequences of the Easter Rising</a:t>
            </a:r>
          </a:p>
        </p:txBody>
      </p:sp>
      <p:sp>
        <p:nvSpPr>
          <p:cNvPr name="TextBox 8" id="8"/>
          <p:cNvSpPr txBox="true"/>
          <p:nvPr/>
        </p:nvSpPr>
        <p:spPr>
          <a:xfrm rot="0">
            <a:off x="1028700" y="1365250"/>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military terms, the Easter Rising was a failure, but it set in motions events that led to the independence of most of the island from Britain.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Over 485 people were killed </a:t>
            </a:r>
            <a:r>
              <a:rPr lang="en-US" sz="2500">
                <a:solidFill>
                  <a:srgbClr val="000000"/>
                </a:solidFill>
                <a:latin typeface="Arial"/>
                <a:ea typeface="Arial"/>
                <a:cs typeface="Arial"/>
                <a:sym typeface="Arial"/>
              </a:rPr>
              <a:t>and at least </a:t>
            </a:r>
            <a:r>
              <a:rPr lang="en-US" b="true" sz="2500">
                <a:solidFill>
                  <a:srgbClr val="000000"/>
                </a:solidFill>
                <a:latin typeface="Arial Bold"/>
                <a:ea typeface="Arial Bold"/>
                <a:cs typeface="Arial Bold"/>
                <a:sym typeface="Arial Bold"/>
              </a:rPr>
              <a:t>2,600 were injured</a:t>
            </a:r>
            <a:r>
              <a:rPr lang="en-US" sz="2500">
                <a:solidFill>
                  <a:srgbClr val="000000"/>
                </a:solidFill>
                <a:latin typeface="Arial"/>
                <a:ea typeface="Arial"/>
                <a:cs typeface="Arial"/>
                <a:sym typeface="Arial"/>
              </a:rPr>
              <a:t>. Those lost included </a:t>
            </a:r>
            <a:r>
              <a:rPr lang="en-US" b="true" sz="2500">
                <a:solidFill>
                  <a:srgbClr val="000000"/>
                </a:solidFill>
                <a:latin typeface="Arial Bold"/>
                <a:ea typeface="Arial Bold"/>
                <a:cs typeface="Arial Bold"/>
                <a:sym typeface="Arial Bold"/>
              </a:rPr>
              <a:t>260 civilians, 40 of whom were children</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Damage to buildings and property </a:t>
            </a:r>
            <a:r>
              <a:rPr lang="en-US" sz="2500">
                <a:solidFill>
                  <a:srgbClr val="000000"/>
                </a:solidFill>
                <a:latin typeface="Arial"/>
                <a:ea typeface="Arial"/>
                <a:cs typeface="Arial"/>
                <a:sym typeface="Arial"/>
              </a:rPr>
              <a:t>throughout the city amounted to nearly €4 million in today's money. This initially angered Dublin citizens, who jeered the captured rebels as they were marched through the city.</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Compensation claims </a:t>
            </a:r>
            <a:r>
              <a:rPr lang="en-US" sz="2500">
                <a:solidFill>
                  <a:srgbClr val="000000"/>
                </a:solidFill>
                <a:latin typeface="Arial"/>
                <a:ea typeface="Arial"/>
                <a:cs typeface="Arial"/>
                <a:sym typeface="Arial"/>
              </a:rPr>
              <a:t>resulted in the Rising costing the British exchequer about €200 million in today's money. These claims not included businesses, but also workmen and employees who were unable to obtain work due to the loss of items such as tools or clothing.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Almost 3,000 people were sent to British prisons</a:t>
            </a:r>
            <a:r>
              <a:rPr lang="en-US" sz="2500">
                <a:solidFill>
                  <a:srgbClr val="000000"/>
                </a:solidFill>
                <a:latin typeface="Arial"/>
                <a:ea typeface="Arial"/>
                <a:cs typeface="Arial"/>
                <a:sym typeface="Arial"/>
              </a:rPr>
              <a:t>, such as Frongoch in Wales. These prisons were perfect places for revolutionary ideas to spread and were later called 'universities of republicanism'.</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Ninety leaders of the Rising were sentenced to death. </a:t>
            </a:r>
            <a:r>
              <a:rPr lang="en-US" sz="2500">
                <a:solidFill>
                  <a:srgbClr val="000000"/>
                </a:solidFill>
                <a:latin typeface="Arial"/>
                <a:ea typeface="Arial"/>
                <a:cs typeface="Arial"/>
                <a:sym typeface="Arial"/>
              </a:rPr>
              <a:t>Between 3rd and 12th May 1916, 15 rebels were shot in </a:t>
            </a:r>
            <a:r>
              <a:rPr lang="en-US" b="true" sz="2500">
                <a:solidFill>
                  <a:srgbClr val="000000"/>
                </a:solidFill>
                <a:latin typeface="Arial Bold"/>
                <a:ea typeface="Arial Bold"/>
                <a:cs typeface="Arial Bold"/>
                <a:sym typeface="Arial Bold"/>
              </a:rPr>
              <a:t>Kilmainham Gaol</a:t>
            </a:r>
            <a:r>
              <a:rPr lang="en-US" sz="2500">
                <a:solidFill>
                  <a:srgbClr val="000000"/>
                </a:solidFill>
                <a:latin typeface="Arial"/>
                <a:ea typeface="Arial"/>
                <a:cs typeface="Arial"/>
                <a:sym typeface="Arial"/>
              </a:rPr>
              <a:t>, Dublin, including all members of the Military Council, and Thomas Kent was executed in Cork. James Connolly was unable to stand due to severe injuries and so was shot while seated. The executions began to turn popular opinion in favour of the rebels, at home and abroad, and so they were halted. However, Roger Casement was hanged for treason on 3rd August 1916 in London. </a:t>
            </a:r>
          </a:p>
          <a:p>
            <a:pPr algn="l" marL="539754" indent="-269877" lvl="1">
              <a:lnSpc>
                <a:spcPts val="3500"/>
              </a:lnSpc>
              <a:buFont typeface="Arial"/>
              <a:buChar char="•"/>
            </a:pPr>
            <a:r>
              <a:rPr lang="en-US" sz="2500">
                <a:solidFill>
                  <a:srgbClr val="000000"/>
                </a:solidFill>
                <a:latin typeface="Arial"/>
                <a:ea typeface="Arial"/>
                <a:cs typeface="Arial"/>
                <a:sym typeface="Arial"/>
              </a:rPr>
              <a:t>The newspapers at the time refered to '</a:t>
            </a:r>
            <a:r>
              <a:rPr lang="en-US" b="true" sz="2500">
                <a:solidFill>
                  <a:srgbClr val="000000"/>
                </a:solidFill>
                <a:latin typeface="Arial Bold"/>
                <a:ea typeface="Arial Bold"/>
                <a:cs typeface="Arial Bold"/>
                <a:sym typeface="Arial Bold"/>
              </a:rPr>
              <a:t>the Sinn Féin Rising</a:t>
            </a:r>
            <a:r>
              <a:rPr lang="en-US" sz="2500">
                <a:solidFill>
                  <a:srgbClr val="000000"/>
                </a:solidFill>
                <a:latin typeface="Arial"/>
                <a:ea typeface="Arial"/>
                <a:cs typeface="Arial"/>
                <a:sym typeface="Arial"/>
              </a:rPr>
              <a:t>' and so Sinn Féin's popularity surged. Sinn Féin was not officially involved in the 1916 Rising, however.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2405544"/>
            <a:ext cx="8839686" cy="5475912"/>
          </a:xfrm>
          <a:custGeom>
            <a:avLst/>
            <a:gdLst/>
            <a:ahLst/>
            <a:cxnLst/>
            <a:rect r="r" b="b" t="t" l="l"/>
            <a:pathLst>
              <a:path h="5475912" w="8839686">
                <a:moveTo>
                  <a:pt x="0" y="0"/>
                </a:moveTo>
                <a:lnTo>
                  <a:pt x="8839686" y="0"/>
                </a:lnTo>
                <a:lnTo>
                  <a:pt x="8839686" y="5475912"/>
                </a:lnTo>
                <a:lnTo>
                  <a:pt x="0" y="5475912"/>
                </a:lnTo>
                <a:lnTo>
                  <a:pt x="0" y="0"/>
                </a:lnTo>
                <a:close/>
              </a:path>
            </a:pathLst>
          </a:custGeom>
          <a:blipFill>
            <a:blip r:embed="rId2"/>
            <a:stretch>
              <a:fillRect l="-2428" t="-4464" r="-2559" b="-3054"/>
            </a:stretch>
          </a:blipFill>
        </p:spPr>
      </p:sp>
      <p:sp>
        <p:nvSpPr>
          <p:cNvPr name="Freeform 7" id="7"/>
          <p:cNvSpPr/>
          <p:nvPr/>
        </p:nvSpPr>
        <p:spPr>
          <a:xfrm flipH="false" flipV="false" rot="0">
            <a:off x="9496648" y="2405544"/>
            <a:ext cx="7442612" cy="5475912"/>
          </a:xfrm>
          <a:custGeom>
            <a:avLst/>
            <a:gdLst/>
            <a:ahLst/>
            <a:cxnLst/>
            <a:rect r="r" b="b" t="t" l="l"/>
            <a:pathLst>
              <a:path h="5475912" w="7442612">
                <a:moveTo>
                  <a:pt x="0" y="0"/>
                </a:moveTo>
                <a:lnTo>
                  <a:pt x="7442612" y="0"/>
                </a:lnTo>
                <a:lnTo>
                  <a:pt x="7442612" y="5475912"/>
                </a:lnTo>
                <a:lnTo>
                  <a:pt x="0" y="5475912"/>
                </a:lnTo>
                <a:lnTo>
                  <a:pt x="0" y="0"/>
                </a:lnTo>
                <a:close/>
              </a:path>
            </a:pathLst>
          </a:custGeom>
          <a:blipFill>
            <a:blip r:embed="rId3"/>
            <a:stretch>
              <a:fillRect l="-3388" t="-4228" r="-2352" b="-4361"/>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7597899" cy="9725311"/>
          </a:xfrm>
          <a:custGeom>
            <a:avLst/>
            <a:gdLst/>
            <a:ahLst/>
            <a:cxnLst/>
            <a:rect r="r" b="b" t="t" l="l"/>
            <a:pathLst>
              <a:path h="9725311" w="7597899">
                <a:moveTo>
                  <a:pt x="0" y="0"/>
                </a:moveTo>
                <a:lnTo>
                  <a:pt x="7597899" y="0"/>
                </a:lnTo>
                <a:lnTo>
                  <a:pt x="7597899" y="9725311"/>
                </a:lnTo>
                <a:lnTo>
                  <a:pt x="0" y="9725311"/>
                </a:lnTo>
                <a:lnTo>
                  <a:pt x="0" y="0"/>
                </a:lnTo>
                <a:close/>
              </a:path>
            </a:pathLst>
          </a:custGeom>
          <a:blipFill>
            <a:blip r:embed="rId2"/>
            <a:stretch>
              <a:fillRect l="0" t="0" r="0" b="0"/>
            </a:stretch>
          </a:blipFill>
        </p:spPr>
      </p:sp>
      <p:sp>
        <p:nvSpPr>
          <p:cNvPr name="Freeform 7" id="7"/>
          <p:cNvSpPr/>
          <p:nvPr/>
        </p:nvSpPr>
        <p:spPr>
          <a:xfrm flipH="false" flipV="false" rot="0">
            <a:off x="9370206" y="0"/>
            <a:ext cx="6407750" cy="9725311"/>
          </a:xfrm>
          <a:custGeom>
            <a:avLst/>
            <a:gdLst/>
            <a:ahLst/>
            <a:cxnLst/>
            <a:rect r="r" b="b" t="t" l="l"/>
            <a:pathLst>
              <a:path h="9725311" w="6407750">
                <a:moveTo>
                  <a:pt x="0" y="0"/>
                </a:moveTo>
                <a:lnTo>
                  <a:pt x="6407750" y="0"/>
                </a:lnTo>
                <a:lnTo>
                  <a:pt x="6407750" y="9725311"/>
                </a:lnTo>
                <a:lnTo>
                  <a:pt x="0" y="9725311"/>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220 (Artefact, 2nd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damage was done by the Rising?</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British treat (a) the rebels and (b) their leaders after the Rising?</a:t>
            </a:r>
          </a:p>
          <a:p>
            <a:pPr algn="l" marL="539749" indent="-269875" lvl="1">
              <a:lnSpc>
                <a:spcPts val="3499"/>
              </a:lnSpc>
              <a:buAutoNum type="arabicPeriod" startAt="1"/>
            </a:pPr>
            <a:r>
              <a:rPr lang="en-US" sz="2499">
                <a:solidFill>
                  <a:srgbClr val="0DA33B"/>
                </a:solidFill>
                <a:latin typeface="Arial"/>
                <a:ea typeface="Arial"/>
                <a:cs typeface="Arial"/>
                <a:sym typeface="Arial"/>
              </a:rPr>
              <a:t>Why were the executions stopped?</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executions changed public opinion?</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20.4: COMMEMORATING THE EASTER RISING</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20.4: commemorating the easter rising</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107531" y="-295275"/>
            <a:ext cx="15730037" cy="1438271"/>
          </a:xfrm>
          <a:prstGeom prst="rect">
            <a:avLst/>
          </a:prstGeom>
        </p:spPr>
        <p:txBody>
          <a:bodyPr anchor="t" rtlCol="false" tIns="0" lIns="0" bIns="0" rIns="0">
            <a:spAutoFit/>
          </a:bodyPr>
          <a:lstStyle/>
          <a:p>
            <a:pPr algn="l">
              <a:lnSpc>
                <a:spcPts val="10500"/>
              </a:lnSpc>
            </a:pPr>
            <a:r>
              <a:rPr lang="en-US" sz="7500" b="true">
                <a:solidFill>
                  <a:srgbClr val="900000"/>
                </a:solidFill>
                <a:latin typeface="Arial Bold"/>
                <a:ea typeface="Arial Bold"/>
                <a:cs typeface="Arial Bold"/>
                <a:sym typeface="Arial Bold"/>
              </a:rPr>
              <a:t>Commemorating the Easter Rising</a:t>
            </a:r>
          </a:p>
        </p:txBody>
      </p:sp>
      <p:sp>
        <p:nvSpPr>
          <p:cNvPr name="TextBox 8" id="8"/>
          <p:cNvSpPr txBox="true"/>
          <p:nvPr/>
        </p:nvSpPr>
        <p:spPr>
          <a:xfrm rot="0">
            <a:off x="1107531" y="1092199"/>
            <a:ext cx="15609955" cy="907732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A </a:t>
            </a:r>
            <a:r>
              <a:rPr lang="en-US" sz="2500" b="true">
                <a:solidFill>
                  <a:srgbClr val="000000"/>
                </a:solidFill>
                <a:latin typeface="Arial Bold"/>
                <a:ea typeface="Arial Bold"/>
                <a:cs typeface="Arial Bold"/>
                <a:sym typeface="Arial Bold"/>
              </a:rPr>
              <a:t>commemoration</a:t>
            </a:r>
            <a:r>
              <a:rPr lang="en-US" sz="2500">
                <a:solidFill>
                  <a:srgbClr val="000000"/>
                </a:solidFill>
                <a:latin typeface="Arial"/>
                <a:ea typeface="Arial"/>
                <a:cs typeface="Arial"/>
                <a:sym typeface="Arial"/>
              </a:rPr>
              <a:t> is </a:t>
            </a:r>
            <a:r>
              <a:rPr lang="en-US" sz="2500" u="sng">
                <a:solidFill>
                  <a:srgbClr val="000000"/>
                </a:solidFill>
                <a:latin typeface="Arial"/>
                <a:ea typeface="Arial"/>
                <a:cs typeface="Arial"/>
                <a:sym typeface="Arial"/>
              </a:rPr>
              <a:t>a ceremony in which a person or an event is remembered</a:t>
            </a:r>
            <a:r>
              <a:rPr lang="en-US" sz="2500">
                <a:solidFill>
                  <a:srgbClr val="000000"/>
                </a:solidFill>
                <a:latin typeface="Arial"/>
                <a:ea typeface="Arial"/>
                <a:cs typeface="Arial"/>
                <a:sym typeface="Arial"/>
              </a:rPr>
              <a:t>. </a:t>
            </a:r>
            <a:r>
              <a:rPr lang="en-US" sz="2500">
                <a:solidFill>
                  <a:srgbClr val="000000"/>
                </a:solidFill>
                <a:latin typeface="Arial"/>
                <a:ea typeface="Arial"/>
                <a:cs typeface="Arial"/>
                <a:sym typeface="Arial"/>
              </a:rPr>
              <a:t>When we commemorate, </a:t>
            </a:r>
            <a:r>
              <a:rPr lang="en-US" sz="2500" b="true">
                <a:solidFill>
                  <a:srgbClr val="000000"/>
                </a:solidFill>
                <a:latin typeface="Arial Bold"/>
                <a:ea typeface="Arial Bold"/>
                <a:cs typeface="Arial Bold"/>
                <a:sym typeface="Arial Bold"/>
              </a:rPr>
              <a:t>we remember important events and people from our past that have helped to shape who we are today</a:t>
            </a:r>
            <a:r>
              <a:rPr lang="en-US" sz="2500">
                <a:solidFill>
                  <a:srgbClr val="000000"/>
                </a:solidFill>
                <a:latin typeface="Arial"/>
                <a:ea typeface="Arial"/>
                <a:cs typeface="Arial"/>
                <a:sym typeface="Arial"/>
              </a:rPr>
              <a:t>. Some commemorations can be </a:t>
            </a:r>
            <a:r>
              <a:rPr lang="en-US" sz="2500" b="true">
                <a:solidFill>
                  <a:srgbClr val="000000"/>
                </a:solidFill>
                <a:latin typeface="Arial Bold"/>
                <a:ea typeface="Arial Bold"/>
                <a:cs typeface="Arial Bold"/>
                <a:sym typeface="Arial Bold"/>
              </a:rPr>
              <a:t>controversial</a:t>
            </a:r>
            <a:r>
              <a:rPr lang="en-US" sz="2500">
                <a:solidFill>
                  <a:srgbClr val="000000"/>
                </a:solidFill>
                <a:latin typeface="Arial"/>
                <a:ea typeface="Arial"/>
                <a:cs typeface="Arial"/>
                <a:sym typeface="Arial"/>
              </a:rPr>
              <a:t>, especially when the events were </a:t>
            </a:r>
            <a:r>
              <a:rPr lang="en-US" sz="2500" b="true">
                <a:solidFill>
                  <a:srgbClr val="000000"/>
                </a:solidFill>
                <a:latin typeface="Arial Bold"/>
                <a:ea typeface="Arial Bold"/>
                <a:cs typeface="Arial Bold"/>
                <a:sym typeface="Arial Bold"/>
              </a:rPr>
              <a:t>violent</a:t>
            </a:r>
            <a:r>
              <a:rPr lang="en-US" sz="2500">
                <a:solidFill>
                  <a:srgbClr val="000000"/>
                </a:solidFill>
                <a:latin typeface="Arial"/>
                <a:ea typeface="Arial"/>
                <a:cs typeface="Arial"/>
                <a:sym typeface="Arial"/>
              </a:rPr>
              <a:t> or </a:t>
            </a:r>
            <a:r>
              <a:rPr lang="en-US" sz="2500" b="true">
                <a:solidFill>
                  <a:srgbClr val="000000"/>
                </a:solidFill>
                <a:latin typeface="Arial Bold"/>
                <a:ea typeface="Arial Bold"/>
                <a:cs typeface="Arial Bold"/>
                <a:sym typeface="Arial Bold"/>
              </a:rPr>
              <a:t>destructive</a:t>
            </a:r>
            <a:r>
              <a:rPr lang="en-US" sz="2500">
                <a:solidFill>
                  <a:srgbClr val="000000"/>
                </a:solidFill>
                <a:latin typeface="Arial"/>
                <a:ea typeface="Arial"/>
                <a:cs typeface="Arial"/>
                <a:sym typeface="Arial"/>
              </a:rPr>
              <a:t>, and above all </a:t>
            </a:r>
            <a:r>
              <a:rPr lang="en-US" sz="2500" b="true">
                <a:solidFill>
                  <a:srgbClr val="000000"/>
                </a:solidFill>
                <a:latin typeface="Arial Bold"/>
                <a:ea typeface="Arial Bold"/>
                <a:cs typeface="Arial Bold"/>
                <a:sym typeface="Arial Bold"/>
              </a:rPr>
              <a:t>when lives have been lost</a:t>
            </a:r>
            <a:r>
              <a:rPr lang="en-US" sz="2500">
                <a:solidFill>
                  <a:srgbClr val="000000"/>
                </a:solidFill>
                <a:latin typeface="Arial"/>
                <a:ea typeface="Arial"/>
                <a:cs typeface="Arial"/>
                <a:sym typeface="Arial"/>
              </a:rPr>
              <a:t>. It is important to find the right tone when marking an event of this kind; it is </a:t>
            </a:r>
            <a:r>
              <a:rPr lang="en-US" sz="2500" b="true">
                <a:solidFill>
                  <a:srgbClr val="000000"/>
                </a:solidFill>
                <a:latin typeface="Arial Bold"/>
                <a:ea typeface="Arial Bold"/>
                <a:cs typeface="Arial Bold"/>
                <a:sym typeface="Arial Bold"/>
              </a:rPr>
              <a:t>NOT</a:t>
            </a:r>
            <a:r>
              <a:rPr lang="en-US" sz="2500">
                <a:solidFill>
                  <a:srgbClr val="000000"/>
                </a:solidFill>
                <a:latin typeface="Arial"/>
                <a:ea typeface="Arial"/>
                <a:cs typeface="Arial"/>
                <a:sym typeface="Arial"/>
              </a:rPr>
              <a:t> a celebration - it is a </a:t>
            </a:r>
            <a:r>
              <a:rPr lang="en-US" sz="2500" i="true">
                <a:solidFill>
                  <a:srgbClr val="000000"/>
                </a:solidFill>
                <a:latin typeface="Arial Italics"/>
                <a:ea typeface="Arial Italics"/>
                <a:cs typeface="Arial Italics"/>
                <a:sym typeface="Arial Italics"/>
              </a:rPr>
              <a:t>respectful recognition that the event has had a significant impact for us and our lives</a:t>
            </a:r>
            <a:r>
              <a:rPr lang="en-US" sz="2500">
                <a:solidFill>
                  <a:srgbClr val="000000"/>
                </a:solidFill>
                <a:latin typeface="Arial"/>
                <a:ea typeface="Arial"/>
                <a:cs typeface="Arial"/>
                <a:sym typeface="Arial"/>
              </a:rPr>
              <a:t>. Commemorations can take many different forms. For example, there might be public services of remembrance, work by historians, monuments, cultural events or online events that remember those who took part in important historical events. </a:t>
            </a:r>
          </a:p>
          <a:p>
            <a:pPr algn="just">
              <a:lnSpc>
                <a:spcPts val="375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Decade of Centenaries </a:t>
            </a:r>
            <a:r>
              <a:rPr lang="en-US" sz="2500">
                <a:solidFill>
                  <a:srgbClr val="000000"/>
                </a:solidFill>
                <a:latin typeface="Arial"/>
                <a:ea typeface="Arial"/>
                <a:cs typeface="Arial"/>
                <a:sym typeface="Arial"/>
              </a:rPr>
              <a:t>remembers and commemorates the events that took placed from 1912 to 1923, beginning with the signing of the Ulster Covenant in 1912 and ending with the end of the civil war in 1923. </a:t>
            </a:r>
            <a:r>
              <a:rPr lang="en-US" sz="2500">
                <a:solidFill>
                  <a:srgbClr val="000000"/>
                </a:solidFill>
                <a:latin typeface="Arial"/>
                <a:ea typeface="Arial"/>
                <a:cs typeface="Arial"/>
                <a:sym typeface="Arial"/>
              </a:rPr>
              <a:t>The year 2016 was the </a:t>
            </a:r>
            <a:r>
              <a:rPr lang="en-US" sz="2500" b="true">
                <a:solidFill>
                  <a:srgbClr val="000000"/>
                </a:solidFill>
                <a:latin typeface="Arial Bold"/>
                <a:ea typeface="Arial Bold"/>
                <a:cs typeface="Arial Bold"/>
                <a:sym typeface="Arial Bold"/>
              </a:rPr>
              <a:t>centenary </a:t>
            </a:r>
            <a:r>
              <a:rPr lang="en-US" sz="2500">
                <a:solidFill>
                  <a:srgbClr val="000000"/>
                </a:solidFill>
                <a:latin typeface="Arial"/>
                <a:ea typeface="Arial"/>
                <a:cs typeface="Arial"/>
                <a:sym typeface="Arial"/>
              </a:rPr>
              <a:t>(100 year anniversary) of the Easter Rising. Many commemorative events were held throughout the year all around Ireland to remember the people and events connected with the Rising. Although the Rising took place mainly in Dublin, communities elsewhere also marked the occasion since men and women from their villages/towns took part in Dublin and elsewhere during the Rising.</a:t>
            </a:r>
          </a:p>
          <a:p>
            <a:pPr algn="just">
              <a:lnSpc>
                <a:spcPts val="3750"/>
              </a:lnSpc>
            </a:pPr>
            <a:r>
              <a:rPr lang="en-US" sz="2500">
                <a:solidFill>
                  <a:srgbClr val="000000"/>
                </a:solidFill>
                <a:latin typeface="Arial"/>
                <a:ea typeface="Arial"/>
                <a:cs typeface="Arial"/>
                <a:sym typeface="Arial"/>
              </a:rPr>
              <a:t>The Easter Rising is commemorated in Ireland because the efforts of the rebels and the reaction of the British convinced the majority of the Irish public to </a:t>
            </a:r>
            <a:r>
              <a:rPr lang="en-US" b="true" sz="2500">
                <a:solidFill>
                  <a:srgbClr val="000000"/>
                </a:solidFill>
                <a:latin typeface="Arial Bold"/>
                <a:ea typeface="Arial Bold"/>
                <a:cs typeface="Arial Bold"/>
                <a:sym typeface="Arial Bold"/>
              </a:rPr>
              <a:t>turn against British rule </a:t>
            </a:r>
            <a:r>
              <a:rPr lang="en-US" sz="2500">
                <a:solidFill>
                  <a:srgbClr val="000000"/>
                </a:solidFill>
                <a:latin typeface="Arial"/>
                <a:ea typeface="Arial"/>
                <a:cs typeface="Arial"/>
                <a:sym typeface="Arial"/>
              </a:rPr>
              <a:t>and to </a:t>
            </a:r>
            <a:r>
              <a:rPr lang="en-US" b="true" sz="2500">
                <a:solidFill>
                  <a:srgbClr val="000000"/>
                </a:solidFill>
                <a:latin typeface="Arial Bold"/>
                <a:ea typeface="Arial Bold"/>
                <a:cs typeface="Arial Bold"/>
                <a:sym typeface="Arial Bold"/>
              </a:rPr>
              <a:t>demand a full independence for Ireland</a:t>
            </a:r>
            <a:r>
              <a:rPr lang="en-US" sz="2500">
                <a:solidFill>
                  <a:srgbClr val="000000"/>
                </a:solidFill>
                <a:latin typeface="Arial"/>
                <a:ea typeface="Arial"/>
                <a:cs typeface="Arial"/>
                <a:sym typeface="Arial"/>
              </a:rPr>
              <a:t>. The Easter Rising has come to be seen as </a:t>
            </a:r>
            <a:r>
              <a:rPr lang="en-US" b="true" sz="2500">
                <a:solidFill>
                  <a:srgbClr val="000000"/>
                </a:solidFill>
                <a:latin typeface="Arial Bold"/>
                <a:ea typeface="Arial Bold"/>
                <a:cs typeface="Arial Bold"/>
                <a:sym typeface="Arial Bold"/>
              </a:rPr>
              <a:t>the first stage in a long and difficult process which transformed Ireland</a:t>
            </a:r>
            <a:r>
              <a:rPr lang="en-US" sz="2500">
                <a:solidFill>
                  <a:srgbClr val="000000"/>
                </a:solidFill>
                <a:latin typeface="Arial"/>
                <a:ea typeface="Arial"/>
                <a:cs typeface="Arial"/>
                <a:sym typeface="Arial"/>
              </a:rPr>
              <a:t>. The Easter Rising </a:t>
            </a:r>
            <a:r>
              <a:rPr lang="en-US" b="true" sz="2500">
                <a:solidFill>
                  <a:srgbClr val="000000"/>
                </a:solidFill>
                <a:latin typeface="Arial Bold"/>
                <a:ea typeface="Arial Bold"/>
                <a:cs typeface="Arial Bold"/>
                <a:sym typeface="Arial Bold"/>
              </a:rPr>
              <a:t>paved the way for Irish independence and all that has resulted from it over the past century</a:t>
            </a:r>
            <a:r>
              <a:rPr lang="en-US" sz="2500">
                <a:solidFill>
                  <a:srgbClr val="000000"/>
                </a:solidFill>
                <a:latin typeface="Arial"/>
                <a:ea typeface="Arial"/>
                <a:cs typeface="Arial"/>
                <a:sym typeface="Arial"/>
              </a:rPr>
              <a:t>.</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C00000"/>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Freeform 6" id="6"/>
          <p:cNvSpPr/>
          <p:nvPr/>
        </p:nvSpPr>
        <p:spPr>
          <a:xfrm flipH="false" flipV="false" rot="0">
            <a:off x="685800" y="0"/>
            <a:ext cx="8001000" cy="5875633"/>
          </a:xfrm>
          <a:custGeom>
            <a:avLst/>
            <a:gdLst/>
            <a:ahLst/>
            <a:cxnLst/>
            <a:rect r="r" b="b" t="t" l="l"/>
            <a:pathLst>
              <a:path h="5875633" w="8001000">
                <a:moveTo>
                  <a:pt x="0" y="0"/>
                </a:moveTo>
                <a:lnTo>
                  <a:pt x="8001000" y="0"/>
                </a:lnTo>
                <a:lnTo>
                  <a:pt x="8001000" y="5875633"/>
                </a:lnTo>
                <a:lnTo>
                  <a:pt x="0" y="5875633"/>
                </a:lnTo>
                <a:lnTo>
                  <a:pt x="0" y="0"/>
                </a:lnTo>
                <a:close/>
              </a:path>
            </a:pathLst>
          </a:custGeom>
          <a:blipFill>
            <a:blip r:embed="rId2"/>
            <a:stretch>
              <a:fillRect l="0" t="0" r="0" b="0"/>
            </a:stretch>
          </a:blipFill>
        </p:spPr>
      </p:sp>
      <p:sp>
        <p:nvSpPr>
          <p:cNvPr name="Freeform 7" id="7"/>
          <p:cNvSpPr/>
          <p:nvPr/>
        </p:nvSpPr>
        <p:spPr>
          <a:xfrm flipH="false" flipV="false" rot="0">
            <a:off x="8686800" y="3149849"/>
            <a:ext cx="8252460" cy="6552988"/>
          </a:xfrm>
          <a:custGeom>
            <a:avLst/>
            <a:gdLst/>
            <a:ahLst/>
            <a:cxnLst/>
            <a:rect r="r" b="b" t="t" l="l"/>
            <a:pathLst>
              <a:path h="6552988" w="8252460">
                <a:moveTo>
                  <a:pt x="0" y="0"/>
                </a:moveTo>
                <a:lnTo>
                  <a:pt x="8252460" y="0"/>
                </a:lnTo>
                <a:lnTo>
                  <a:pt x="8252460" y="6552987"/>
                </a:lnTo>
                <a:lnTo>
                  <a:pt x="0" y="6552987"/>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C00000"/>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221 (Artefact, 2nd Edition)</a:t>
            </a:r>
          </a:p>
        </p:txBody>
      </p:sp>
      <p:sp>
        <p:nvSpPr>
          <p:cNvPr name="TextBox 8" id="8"/>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commemoration.</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Rising commemorated in 2016?</a:t>
            </a:r>
          </a:p>
          <a:p>
            <a:pPr algn="l" marL="539749" indent="-269875" lvl="1">
              <a:lnSpc>
                <a:spcPts val="3499"/>
              </a:lnSpc>
              <a:buAutoNum type="arabicPeriod" startAt="1"/>
            </a:pPr>
            <a:r>
              <a:rPr lang="en-US" sz="2499">
                <a:solidFill>
                  <a:srgbClr val="0DA33B"/>
                </a:solidFill>
                <a:latin typeface="Arial"/>
                <a:ea typeface="Arial"/>
                <a:cs typeface="Arial"/>
                <a:sym typeface="Arial"/>
              </a:rPr>
              <a:t>Do you think there might be any downsides in commemorating 1916?</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2.2 INVESTIGATE </a:t>
            </a:r>
            <a:r>
              <a:rPr lang="en-US" sz="2500">
                <a:solidFill>
                  <a:srgbClr val="000000"/>
                </a:solidFill>
                <a:latin typeface="Arial"/>
                <a:ea typeface="Arial"/>
                <a:cs typeface="Arial"/>
                <a:sym typeface="Arial"/>
              </a:rPr>
              <a:t>the role and significance of two leaders involved in the parliamentary tradition in Irish politics</a:t>
            </a:r>
          </a:p>
          <a:p>
            <a:pPr algn="l">
              <a:lnSpc>
                <a:spcPts val="3500"/>
              </a:lnSpc>
            </a:pPr>
            <a:r>
              <a:rPr lang="en-US" sz="2500" b="true">
                <a:solidFill>
                  <a:srgbClr val="000000"/>
                </a:solidFill>
                <a:latin typeface="Arial Bold"/>
                <a:ea typeface="Arial Bold"/>
                <a:cs typeface="Arial Bold"/>
                <a:sym typeface="Arial Bold"/>
              </a:rPr>
              <a:t>2.4 EXAMINE </a:t>
            </a:r>
            <a:r>
              <a:rPr lang="en-US" sz="2500">
                <a:solidFill>
                  <a:srgbClr val="000000"/>
                </a:solidFill>
                <a:latin typeface="Arial"/>
                <a:ea typeface="Arial"/>
                <a:cs typeface="Arial"/>
                <a:sym typeface="Arial"/>
              </a:rPr>
              <a:t>the rise and impact of nationalism and unionism in Ireland, including key events between 1911 and 1923</a:t>
            </a:r>
          </a:p>
          <a:p>
            <a:pPr algn="l">
              <a:lnSpc>
                <a:spcPts val="3500"/>
              </a:lnSpc>
            </a:pPr>
            <a:r>
              <a:rPr lang="en-US" sz="2500" b="true">
                <a:solidFill>
                  <a:srgbClr val="000000"/>
                </a:solidFill>
                <a:latin typeface="Arial Bold"/>
                <a:ea typeface="Arial Bold"/>
                <a:cs typeface="Arial Bold"/>
                <a:sym typeface="Arial Bold"/>
              </a:rPr>
              <a:t>2.5 IDENTIFY </a:t>
            </a:r>
            <a:r>
              <a:rPr lang="en-US" sz="2500">
                <a:solidFill>
                  <a:srgbClr val="000000"/>
                </a:solidFill>
                <a:latin typeface="Arial"/>
                <a:ea typeface="Arial"/>
                <a:cs typeface="Arial"/>
                <a:sym typeface="Arial"/>
              </a:rPr>
              <a:t>the causes, course and consequences of the Northern Ireland Troubles and their impact on North- South and Anglo-Irish relations</a:t>
            </a:r>
          </a:p>
          <a:p>
            <a:pPr algn="l">
              <a:lnSpc>
                <a:spcPts val="3500"/>
              </a:lnSpc>
            </a:pPr>
            <a:r>
              <a:rPr lang="en-US" sz="2500" b="true">
                <a:solidFill>
                  <a:srgbClr val="000000"/>
                </a:solidFill>
                <a:latin typeface="Arial Bold"/>
                <a:ea typeface="Arial Bold"/>
                <a:cs typeface="Arial Bold"/>
                <a:sym typeface="Arial Bold"/>
              </a:rPr>
              <a:t>2.10 EXAMINE </a:t>
            </a:r>
            <a:r>
              <a:rPr lang="en-US" sz="2500">
                <a:solidFill>
                  <a:srgbClr val="000000"/>
                </a:solidFill>
                <a:latin typeface="Arial"/>
                <a:ea typeface="Arial"/>
                <a:cs typeface="Arial"/>
                <a:sym typeface="Arial"/>
              </a:rPr>
              <a:t>how one sporting, cultural or social movement impacted on Irish life</a:t>
            </a:r>
          </a:p>
          <a:p>
            <a:pPr algn="l">
              <a:lnSpc>
                <a:spcPts val="3500"/>
              </a:lnSpc>
            </a:pPr>
            <a:r>
              <a:rPr lang="en-US" sz="2500" b="true">
                <a:solidFill>
                  <a:srgbClr val="000000"/>
                </a:solidFill>
                <a:latin typeface="Arial Bold"/>
                <a:ea typeface="Arial Bold"/>
                <a:cs typeface="Arial Bold"/>
                <a:sym typeface="Arial Bold"/>
              </a:rPr>
              <a:t>1.1 DEVELOP </a:t>
            </a:r>
            <a:r>
              <a:rPr lang="en-US" sz="2500">
                <a:solidFill>
                  <a:srgbClr val="000000"/>
                </a:solidFill>
                <a:latin typeface="Arial"/>
                <a:ea typeface="Arial"/>
                <a:cs typeface="Arial"/>
                <a:sym typeface="Arial"/>
              </a:rPr>
              <a:t>a sense of historical empathy by viewing people, issues and events encountered in their study of the past in their historical context</a:t>
            </a:r>
          </a:p>
          <a:p>
            <a:pPr algn="l">
              <a:lnSpc>
                <a:spcPts val="3500"/>
              </a:lnSpc>
            </a:pPr>
            <a:r>
              <a:rPr lang="en-US" sz="2500" b="true">
                <a:solidFill>
                  <a:srgbClr val="000000"/>
                </a:solidFill>
                <a:latin typeface="Arial Bold"/>
                <a:ea typeface="Arial Bold"/>
                <a:cs typeface="Arial Bold"/>
                <a:sym typeface="Arial Bold"/>
              </a:rPr>
              <a:t>1.2 CONSIDER </a:t>
            </a:r>
            <a:r>
              <a:rPr lang="en-US" sz="2500">
                <a:solidFill>
                  <a:srgbClr val="000000"/>
                </a:solidFill>
                <a:latin typeface="Arial"/>
                <a:ea typeface="Arial"/>
                <a:cs typeface="Arial"/>
                <a:sym typeface="Arial"/>
              </a:rPr>
              <a:t>contentious or controversial issues in history from more than one perspective and </a:t>
            </a:r>
            <a:r>
              <a:rPr lang="en-US" sz="2500" b="true">
                <a:solidFill>
                  <a:srgbClr val="000000"/>
                </a:solidFill>
                <a:latin typeface="Arial Bold"/>
                <a:ea typeface="Arial Bold"/>
                <a:cs typeface="Arial Bold"/>
                <a:sym typeface="Arial Bold"/>
              </a:rPr>
              <a:t>DISCUSS</a:t>
            </a:r>
            <a:r>
              <a:rPr lang="en-US" sz="2500">
                <a:solidFill>
                  <a:srgbClr val="000000"/>
                </a:solidFill>
                <a:latin typeface="Arial"/>
                <a:ea typeface="Arial"/>
                <a:cs typeface="Arial"/>
                <a:sym typeface="Arial"/>
              </a:rPr>
              <a:t> the historical roots of a contentious or controversial issue or theme in the contemporary world</a:t>
            </a:r>
          </a:p>
          <a:p>
            <a:pPr algn="l">
              <a:lnSpc>
                <a:spcPts val="3500"/>
              </a:lnSpc>
            </a:pPr>
            <a:r>
              <a:rPr lang="en-US" sz="2500" b="true">
                <a:solidFill>
                  <a:srgbClr val="000000"/>
                </a:solidFill>
                <a:latin typeface="Arial Bold"/>
                <a:ea typeface="Arial Bold"/>
                <a:cs typeface="Arial Bold"/>
                <a:sym typeface="Arial Bold"/>
              </a:rPr>
              <a:t>1.3 APPRECIATE </a:t>
            </a:r>
            <a:r>
              <a:rPr lang="en-US" sz="2500">
                <a:solidFill>
                  <a:srgbClr val="000000"/>
                </a:solidFill>
                <a:latin typeface="Arial"/>
                <a:ea typeface="Arial"/>
                <a:cs typeface="Arial"/>
                <a:sym typeface="Arial"/>
              </a:rPr>
              <a:t>their cultural inheritance through recognising historically significant places and buildings and </a:t>
            </a:r>
            <a:r>
              <a:rPr lang="en-US" sz="2500" b="true">
                <a:solidFill>
                  <a:srgbClr val="000000"/>
                </a:solidFill>
                <a:latin typeface="Arial Bold"/>
                <a:ea typeface="Arial Bold"/>
                <a:cs typeface="Arial Bold"/>
                <a:sym typeface="Arial Bold"/>
              </a:rPr>
              <a:t>DISCUSSING</a:t>
            </a:r>
            <a:r>
              <a:rPr lang="en-US" sz="2500">
                <a:solidFill>
                  <a:srgbClr val="000000"/>
                </a:solidFill>
                <a:latin typeface="Arial"/>
                <a:ea typeface="Arial"/>
                <a:cs typeface="Arial"/>
                <a:sym typeface="Arial"/>
              </a:rPr>
              <a:t> why historical personalities, events and issues are commemorated</a:t>
            </a:r>
          </a:p>
          <a:p>
            <a:pPr algn="l">
              <a:lnSpc>
                <a:spcPts val="3500"/>
              </a:lnSpc>
            </a:pPr>
            <a:r>
              <a:rPr lang="en-US" sz="2500" b="true">
                <a:solidFill>
                  <a:srgbClr val="000000"/>
                </a:solidFill>
                <a:latin typeface="Arial Bold"/>
                <a:ea typeface="Arial Bold"/>
                <a:cs typeface="Arial Bold"/>
                <a:sym typeface="Arial Bold"/>
              </a:rPr>
              <a:t>1.4 DEMONSTRATE </a:t>
            </a:r>
            <a:r>
              <a:rPr lang="en-US" sz="2500">
                <a:solidFill>
                  <a:srgbClr val="000000"/>
                </a:solidFill>
                <a:latin typeface="Arial"/>
                <a:ea typeface="Arial"/>
                <a:cs typeface="Arial"/>
                <a:sym typeface="Arial"/>
              </a:rPr>
              <a:t>awareness of historical concepts, such as source and evidence; fact and opinion; viewpoint and objectivity; cause and consequence; change and continuity; time and space</a:t>
            </a:r>
          </a:p>
          <a:p>
            <a:pPr algn="l">
              <a:lnSpc>
                <a:spcPts val="3500"/>
              </a:lnSpc>
            </a:pPr>
            <a:r>
              <a:rPr lang="en-US" sz="2500" b="true">
                <a:solidFill>
                  <a:srgbClr val="000000"/>
                </a:solidFill>
                <a:latin typeface="Arial Bold"/>
                <a:ea typeface="Arial Bold"/>
                <a:cs typeface="Arial Bold"/>
                <a:sym typeface="Arial Bold"/>
              </a:rPr>
              <a:t>1.7 DEVELOP </a:t>
            </a:r>
            <a:r>
              <a:rPr lang="en-US" sz="2500">
                <a:solidFill>
                  <a:srgbClr val="000000"/>
                </a:solidFill>
                <a:latin typeface="Arial"/>
                <a:ea typeface="Arial"/>
                <a:cs typeface="Arial"/>
                <a:sym typeface="Arial"/>
              </a:rPr>
              <a:t>historical judgements based on evidence about personalities, issues and events in the past, showing awareness of historical significance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26185"/>
            <a:ext cx="18288000" cy="949325"/>
          </a:xfrm>
          <a:prstGeom prst="rect">
            <a:avLst/>
          </a:prstGeom>
        </p:spPr>
        <p:txBody>
          <a:bodyPr anchor="t" rtlCol="false" tIns="0" lIns="0" bIns="0" rIns="0">
            <a:spAutoFit/>
          </a:bodyPr>
          <a:lstStyle/>
          <a:p>
            <a:pPr algn="ctr">
              <a:lnSpc>
                <a:spcPts val="6999"/>
              </a:lnSpc>
            </a:pPr>
            <a:r>
              <a:rPr lang="en-US" b="true" sz="4999" spc="224">
                <a:solidFill>
                  <a:srgbClr val="0DA33B"/>
                </a:solidFill>
                <a:latin typeface="Arial Bold"/>
                <a:ea typeface="Arial Bold"/>
                <a:cs typeface="Arial Bold"/>
                <a:sym typeface="Arial Bold"/>
              </a:rPr>
              <a:t>20.5: THE RISE OF SINN FÉIN AND THE FIRST DÁIL</a:t>
            </a:r>
          </a:p>
        </p:txBody>
      </p:sp>
      <p:sp>
        <p:nvSpPr>
          <p:cNvPr name="TextBox 4" id="4"/>
          <p:cNvSpPr txBox="true"/>
          <p:nvPr/>
        </p:nvSpPr>
        <p:spPr>
          <a:xfrm rot="0">
            <a:off x="175903" y="4027797"/>
            <a:ext cx="17936195"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20.5: the rise of sinn féin and the first dáil</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Rise of Sinn Féin</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Sinn Féin was given recognition and </a:t>
            </a:r>
            <a:r>
              <a:rPr lang="en-US" b="true" sz="2500">
                <a:solidFill>
                  <a:srgbClr val="000000"/>
                </a:solidFill>
                <a:latin typeface="Arial Bold"/>
                <a:ea typeface="Arial Bold"/>
                <a:cs typeface="Arial Bold"/>
                <a:sym typeface="Arial Bold"/>
              </a:rPr>
              <a:t>credit for the Easter Rising </a:t>
            </a:r>
            <a:r>
              <a:rPr lang="en-US" sz="2500">
                <a:solidFill>
                  <a:srgbClr val="000000"/>
                </a:solidFill>
                <a:latin typeface="Arial"/>
                <a:ea typeface="Arial"/>
                <a:cs typeface="Arial"/>
                <a:sym typeface="Arial"/>
              </a:rPr>
              <a:t>in the newspaper at the time.</a:t>
            </a:r>
          </a:p>
          <a:p>
            <a:pPr algn="l" marL="539754" indent="-269877" lvl="1">
              <a:lnSpc>
                <a:spcPts val="3500"/>
              </a:lnSpc>
              <a:buFont typeface="Arial"/>
              <a:buChar char="•"/>
            </a:pPr>
            <a:r>
              <a:rPr lang="en-US" sz="2500">
                <a:solidFill>
                  <a:srgbClr val="000000"/>
                </a:solidFill>
                <a:latin typeface="Arial"/>
                <a:ea typeface="Arial"/>
                <a:cs typeface="Arial"/>
                <a:sym typeface="Arial"/>
              </a:rPr>
              <a:t>In 1918 the electorate was expanded to all men over the age of 21, and for the first time, women over the age of 30 who owned property. Many of these </a:t>
            </a:r>
            <a:r>
              <a:rPr lang="en-US" sz="2500">
                <a:solidFill>
                  <a:srgbClr val="000000"/>
                </a:solidFill>
                <a:latin typeface="Arial"/>
                <a:ea typeface="Arial"/>
                <a:cs typeface="Arial"/>
                <a:sym typeface="Arial"/>
              </a:rPr>
              <a:t>younger people became drawn to the party, feeling that the Irish Parliamentary Party (IPP) was outdated.</a:t>
            </a:r>
          </a:p>
          <a:p>
            <a:pPr algn="l" marL="539754" indent="-269877" lvl="1">
              <a:lnSpc>
                <a:spcPts val="3500"/>
              </a:lnSpc>
              <a:buFont typeface="Arial"/>
              <a:buChar char="•"/>
            </a:pPr>
            <a:r>
              <a:rPr lang="en-US" sz="2500">
                <a:solidFill>
                  <a:srgbClr val="000000"/>
                </a:solidFill>
                <a:latin typeface="Arial"/>
                <a:ea typeface="Arial"/>
                <a:cs typeface="Arial"/>
                <a:sym typeface="Arial"/>
              </a:rPr>
              <a:t>People were </a:t>
            </a:r>
            <a:r>
              <a:rPr lang="en-US" b="true" sz="2500">
                <a:solidFill>
                  <a:srgbClr val="000000"/>
                </a:solidFill>
                <a:latin typeface="Arial Bold"/>
                <a:ea typeface="Arial Bold"/>
                <a:cs typeface="Arial Bold"/>
                <a:sym typeface="Arial Bold"/>
              </a:rPr>
              <a:t>angered by the execution of the Rising leaders </a:t>
            </a:r>
            <a:r>
              <a:rPr lang="en-US" sz="2500">
                <a:solidFill>
                  <a:srgbClr val="000000"/>
                </a:solidFill>
                <a:latin typeface="Arial"/>
                <a:ea typeface="Arial"/>
                <a:cs typeface="Arial"/>
                <a:sym typeface="Arial"/>
              </a:rPr>
              <a:t>and became convinced that </a:t>
            </a:r>
            <a:r>
              <a:rPr lang="en-US" b="true" sz="2500">
                <a:solidFill>
                  <a:srgbClr val="000000"/>
                </a:solidFill>
                <a:latin typeface="Arial Bold"/>
                <a:ea typeface="Arial Bold"/>
                <a:cs typeface="Arial Bold"/>
                <a:sym typeface="Arial Bold"/>
              </a:rPr>
              <a:t>Home Rule would not be enough</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Sinn Féin changed its aims in 1917 to: </a:t>
            </a:r>
            <a:r>
              <a:rPr lang="en-US" b="true" sz="2500">
                <a:solidFill>
                  <a:srgbClr val="000000"/>
                </a:solidFill>
                <a:latin typeface="Arial Bold"/>
                <a:ea typeface="Arial Bold"/>
                <a:cs typeface="Arial Bold"/>
                <a:sym typeface="Arial Bold"/>
              </a:rPr>
              <a:t>achieving the international recognition of Ireland as an independent Irish Republic</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Sinn Féin won </a:t>
            </a:r>
            <a:r>
              <a:rPr lang="en-US" b="true" sz="2500">
                <a:solidFill>
                  <a:srgbClr val="000000"/>
                </a:solidFill>
                <a:latin typeface="Arial Bold"/>
                <a:ea typeface="Arial Bold"/>
                <a:cs typeface="Arial Bold"/>
                <a:sym typeface="Arial Bold"/>
              </a:rPr>
              <a:t>by-elections</a:t>
            </a:r>
            <a:r>
              <a:rPr lang="en-US" sz="2500">
                <a:solidFill>
                  <a:srgbClr val="000000"/>
                </a:solidFill>
                <a:latin typeface="Arial"/>
                <a:ea typeface="Arial"/>
                <a:cs typeface="Arial"/>
                <a:sym typeface="Arial"/>
              </a:rPr>
              <a:t> in 1917 and 1918, filling seats that were empty due to retirements and deaths during World War I.</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Éamon de Valera </a:t>
            </a:r>
            <a:r>
              <a:rPr lang="en-US" sz="2500">
                <a:solidFill>
                  <a:srgbClr val="000000"/>
                </a:solidFill>
                <a:latin typeface="Arial"/>
                <a:ea typeface="Arial"/>
                <a:cs typeface="Arial"/>
                <a:sym typeface="Arial"/>
              </a:rPr>
              <a:t>took over from </a:t>
            </a:r>
            <a:r>
              <a:rPr lang="en-US" b="true" sz="2500">
                <a:solidFill>
                  <a:srgbClr val="000000"/>
                </a:solidFill>
                <a:latin typeface="Arial Bold"/>
                <a:ea typeface="Arial Bold"/>
                <a:cs typeface="Arial Bold"/>
                <a:sym typeface="Arial Bold"/>
              </a:rPr>
              <a:t>Arthur Griffith </a:t>
            </a:r>
            <a:r>
              <a:rPr lang="en-US" sz="2500">
                <a:solidFill>
                  <a:srgbClr val="000000"/>
                </a:solidFill>
                <a:latin typeface="Arial"/>
                <a:ea typeface="Arial"/>
                <a:cs typeface="Arial"/>
                <a:sym typeface="Arial"/>
              </a:rPr>
              <a:t>as Sinn Féin leader in 1917 and was the </a:t>
            </a:r>
            <a:r>
              <a:rPr lang="en-US" b="true" sz="2500">
                <a:solidFill>
                  <a:srgbClr val="000000"/>
                </a:solidFill>
                <a:latin typeface="Arial Bold"/>
                <a:ea typeface="Arial Bold"/>
                <a:cs typeface="Arial Bold"/>
                <a:sym typeface="Arial Bold"/>
              </a:rPr>
              <a:t>only</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surviving</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commander</a:t>
            </a:r>
            <a:r>
              <a:rPr lang="en-US" sz="2500">
                <a:solidFill>
                  <a:srgbClr val="000000"/>
                </a:solidFill>
                <a:latin typeface="Arial"/>
                <a:ea typeface="Arial"/>
                <a:cs typeface="Arial"/>
                <a:sym typeface="Arial"/>
              </a:rPr>
              <a:t> from the Easter Rising.</a:t>
            </a:r>
          </a:p>
          <a:p>
            <a:pPr algn="l" marL="539754" indent="-269877" lvl="1">
              <a:lnSpc>
                <a:spcPts val="3500"/>
              </a:lnSpc>
              <a:buFont typeface="Arial"/>
              <a:buChar char="•"/>
            </a:pPr>
            <a:r>
              <a:rPr lang="en-US" sz="2500">
                <a:solidFill>
                  <a:srgbClr val="000000"/>
                </a:solidFill>
                <a:latin typeface="Arial"/>
                <a:ea typeface="Arial"/>
                <a:cs typeface="Arial"/>
                <a:sym typeface="Arial"/>
              </a:rPr>
              <a:t>In 1918, the British government planned to introduce </a:t>
            </a:r>
            <a:r>
              <a:rPr lang="en-US" b="true" sz="2500">
                <a:solidFill>
                  <a:srgbClr val="000000"/>
                </a:solidFill>
                <a:latin typeface="Arial Bold"/>
                <a:ea typeface="Arial Bold"/>
                <a:cs typeface="Arial Bold"/>
                <a:sym typeface="Arial Bold"/>
              </a:rPr>
              <a:t>conscription</a:t>
            </a:r>
            <a:r>
              <a:rPr lang="en-US" sz="2500">
                <a:solidFill>
                  <a:srgbClr val="000000"/>
                </a:solidFill>
                <a:latin typeface="Arial"/>
                <a:ea typeface="Arial"/>
                <a:cs typeface="Arial"/>
                <a:sym typeface="Arial"/>
              </a:rPr>
              <a:t> to Ireland, causing the </a:t>
            </a:r>
            <a:r>
              <a:rPr lang="en-US" b="true" sz="2500">
                <a:solidFill>
                  <a:srgbClr val="000000"/>
                </a:solidFill>
                <a:latin typeface="Arial Bold"/>
                <a:ea typeface="Arial Bold"/>
                <a:cs typeface="Arial Bold"/>
                <a:sym typeface="Arial Bold"/>
              </a:rPr>
              <a:t>Conscription Crisis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Conscription</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is when it is made compulsory for men aged 18 and over to join the military for a period of time</a:t>
            </a:r>
            <a:r>
              <a:rPr lang="en-US" sz="2500">
                <a:solidFill>
                  <a:srgbClr val="000000"/>
                </a:solidFill>
                <a:latin typeface="Arial"/>
                <a:ea typeface="Arial"/>
                <a:cs typeface="Arial"/>
                <a:sym typeface="Arial"/>
              </a:rPr>
              <a:t>. All Irish parties opposed it but Sinn Féin managed their opposition well through propaganda.</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German Plot</a:t>
            </a:r>
            <a:r>
              <a:rPr lang="en-US" sz="2500">
                <a:solidFill>
                  <a:srgbClr val="000000"/>
                </a:solidFill>
                <a:latin typeface="Arial"/>
                <a:ea typeface="Arial"/>
                <a:cs typeface="Arial"/>
                <a:sym typeface="Arial"/>
              </a:rPr>
              <a:t> was when members of Sinn Féin were arrested by the British government for allegedly plotting with the Germans – there was no evidence so the British were forced to do a U-turn.</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2988850" y="0"/>
            <a:ext cx="3950410" cy="5071613"/>
          </a:xfrm>
          <a:custGeom>
            <a:avLst/>
            <a:gdLst/>
            <a:ahLst/>
            <a:cxnLst/>
            <a:rect r="r" b="b" t="t" l="l"/>
            <a:pathLst>
              <a:path h="5071613" w="3950410">
                <a:moveTo>
                  <a:pt x="0" y="0"/>
                </a:moveTo>
                <a:lnTo>
                  <a:pt x="3950410" y="0"/>
                </a:lnTo>
                <a:lnTo>
                  <a:pt x="3950410" y="5071613"/>
                </a:lnTo>
                <a:lnTo>
                  <a:pt x="0" y="5071613"/>
                </a:lnTo>
                <a:lnTo>
                  <a:pt x="0" y="0"/>
                </a:lnTo>
                <a:close/>
              </a:path>
            </a:pathLst>
          </a:custGeom>
          <a:blipFill>
            <a:blip r:embed="rId2"/>
            <a:stretch>
              <a:fillRect l="0" t="0" r="0" b="0"/>
            </a:stretch>
          </a:blipFill>
        </p:spPr>
      </p:sp>
      <p:sp>
        <p:nvSpPr>
          <p:cNvPr name="Freeform 7" id="7"/>
          <p:cNvSpPr/>
          <p:nvPr/>
        </p:nvSpPr>
        <p:spPr>
          <a:xfrm flipH="false" flipV="false" rot="0">
            <a:off x="9144000" y="4808532"/>
            <a:ext cx="3844850" cy="4916779"/>
          </a:xfrm>
          <a:custGeom>
            <a:avLst/>
            <a:gdLst/>
            <a:ahLst/>
            <a:cxnLst/>
            <a:rect r="r" b="b" t="t" l="l"/>
            <a:pathLst>
              <a:path h="4916779" w="3844850">
                <a:moveTo>
                  <a:pt x="0" y="0"/>
                </a:moveTo>
                <a:lnTo>
                  <a:pt x="3844850" y="0"/>
                </a:lnTo>
                <a:lnTo>
                  <a:pt x="3844850" y="4916779"/>
                </a:lnTo>
                <a:lnTo>
                  <a:pt x="0" y="4916779"/>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1918 General Election</a:t>
            </a:r>
          </a:p>
        </p:txBody>
      </p:sp>
      <p:sp>
        <p:nvSpPr>
          <p:cNvPr name="TextBox 10" id="10"/>
          <p:cNvSpPr txBox="true"/>
          <p:nvPr/>
        </p:nvSpPr>
        <p:spPr>
          <a:xfrm rot="0">
            <a:off x="1028700" y="1838325"/>
            <a:ext cx="8115300"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 general election was held in December 1918 after the war ended. </a:t>
            </a:r>
            <a:r>
              <a:rPr lang="en-US" sz="2500">
                <a:solidFill>
                  <a:srgbClr val="000000"/>
                </a:solidFill>
                <a:latin typeface="Arial"/>
                <a:ea typeface="Arial"/>
                <a:cs typeface="Arial"/>
                <a:sym typeface="Arial"/>
              </a:rPr>
              <a:t>Of the 105 seats in Ireland, </a:t>
            </a:r>
            <a:r>
              <a:rPr lang="en-US" sz="2500" b="true">
                <a:solidFill>
                  <a:srgbClr val="000000"/>
                </a:solidFill>
                <a:latin typeface="Arial Bold"/>
                <a:ea typeface="Arial Bold"/>
                <a:cs typeface="Arial Bold"/>
                <a:sym typeface="Arial Bold"/>
              </a:rPr>
              <a:t>Sinn Féin won 73</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Unionists won 23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IPP won 6</a:t>
            </a:r>
            <a:r>
              <a:rPr lang="en-US" sz="2500">
                <a:solidFill>
                  <a:srgbClr val="000000"/>
                </a:solidFill>
                <a:latin typeface="Arial"/>
                <a:ea typeface="Arial"/>
                <a:cs typeface="Arial"/>
                <a:sym typeface="Arial"/>
              </a:rPr>
              <a:t>. These election results made it clear that people no longer wanted a Home Rule parliament but rather </a:t>
            </a:r>
            <a:r>
              <a:rPr lang="en-US" sz="2500" b="true">
                <a:solidFill>
                  <a:srgbClr val="000000"/>
                </a:solidFill>
                <a:latin typeface="Arial Bold"/>
                <a:ea typeface="Arial Bold"/>
                <a:cs typeface="Arial Bold"/>
                <a:sym typeface="Arial Bold"/>
              </a:rPr>
              <a:t>a republic with full independence from Britain</a:t>
            </a:r>
            <a:r>
              <a:rPr lang="en-US" sz="2500">
                <a:solidFill>
                  <a:srgbClr val="000000"/>
                </a:solidFill>
                <a:latin typeface="Arial"/>
                <a:ea typeface="Arial"/>
                <a:cs typeface="Arial"/>
                <a:sym typeface="Arial"/>
              </a:rPr>
              <a:t>. Sinn Féin decided to </a:t>
            </a:r>
            <a:r>
              <a:rPr lang="en-US" sz="2500" b="true">
                <a:solidFill>
                  <a:srgbClr val="000000"/>
                </a:solidFill>
                <a:latin typeface="Arial Bold"/>
                <a:ea typeface="Arial Bold"/>
                <a:cs typeface="Arial Bold"/>
                <a:sym typeface="Arial Bold"/>
              </a:rPr>
              <a:t>abstain</a:t>
            </a:r>
            <a:r>
              <a:rPr lang="en-US" sz="2500">
                <a:solidFill>
                  <a:srgbClr val="000000"/>
                </a:solidFill>
                <a:latin typeface="Arial"/>
                <a:ea typeface="Arial"/>
                <a:cs typeface="Arial"/>
                <a:sym typeface="Arial"/>
              </a:rPr>
              <a:t> from the parliament in Westminster and to </a:t>
            </a:r>
            <a:r>
              <a:rPr lang="en-US" sz="2500" b="true">
                <a:solidFill>
                  <a:srgbClr val="000000"/>
                </a:solidFill>
                <a:latin typeface="Arial Bold"/>
                <a:ea typeface="Arial Bold"/>
                <a:cs typeface="Arial Bold"/>
                <a:sym typeface="Arial Bold"/>
              </a:rPr>
              <a:t>form a government in Dublin </a:t>
            </a:r>
            <a:r>
              <a:rPr lang="en-US" sz="2500">
                <a:solidFill>
                  <a:srgbClr val="000000"/>
                </a:solidFill>
                <a:latin typeface="Arial"/>
                <a:ea typeface="Arial"/>
                <a:cs typeface="Arial"/>
                <a:sym typeface="Arial"/>
              </a:rPr>
              <a:t>instead. The Sinn Féin MPs called themselves </a:t>
            </a:r>
            <a:r>
              <a:rPr lang="en-US" sz="2500" b="true">
                <a:solidFill>
                  <a:srgbClr val="000000"/>
                </a:solidFill>
                <a:latin typeface="Arial Bold"/>
                <a:ea typeface="Arial Bold"/>
                <a:cs typeface="Arial Bold"/>
                <a:sym typeface="Arial Bold"/>
              </a:rPr>
              <a:t>teachtaí dála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TDs</a:t>
            </a:r>
            <a:r>
              <a:rPr lang="en-US" sz="2500">
                <a:solidFill>
                  <a:srgbClr val="000000"/>
                </a:solidFill>
                <a:latin typeface="Arial"/>
                <a:ea typeface="Arial"/>
                <a:cs typeface="Arial"/>
                <a:sym typeface="Arial"/>
              </a:rPr>
              <a:t>).</a:t>
            </a: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2" id="12"/>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1981"/>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First Dáil</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Sinn Féin formed a government in Dublin in the </a:t>
            </a:r>
            <a:r>
              <a:rPr lang="en-US" sz="2500" b="true">
                <a:solidFill>
                  <a:srgbClr val="000000"/>
                </a:solidFill>
                <a:latin typeface="Arial Bold"/>
                <a:ea typeface="Arial Bold"/>
                <a:cs typeface="Arial Bold"/>
                <a:sym typeface="Arial Bold"/>
              </a:rPr>
              <a:t>Mansion House</a:t>
            </a:r>
            <a:r>
              <a:rPr lang="en-US" sz="2500">
                <a:solidFill>
                  <a:srgbClr val="000000"/>
                </a:solidFill>
                <a:latin typeface="Arial"/>
                <a:ea typeface="Arial"/>
                <a:cs typeface="Arial"/>
                <a:sym typeface="Arial"/>
              </a:rPr>
              <a:t>, Dawson St, </a:t>
            </a:r>
            <a:r>
              <a:rPr lang="en-US" sz="2500" b="true">
                <a:solidFill>
                  <a:srgbClr val="000000"/>
                </a:solidFill>
                <a:latin typeface="Arial Bold"/>
                <a:ea typeface="Arial Bold"/>
                <a:cs typeface="Arial Bold"/>
                <a:sym typeface="Arial Bold"/>
              </a:rPr>
              <a:t>on 21st January 1919</a:t>
            </a:r>
            <a:r>
              <a:rPr lang="en-US" sz="2500">
                <a:solidFill>
                  <a:srgbClr val="000000"/>
                </a:solidFill>
                <a:latin typeface="Arial"/>
                <a:ea typeface="Arial"/>
                <a:cs typeface="Arial"/>
                <a:sym typeface="Arial"/>
              </a:rPr>
              <a:t>. They named it </a:t>
            </a:r>
            <a:r>
              <a:rPr lang="en-US" sz="2500" b="true">
                <a:solidFill>
                  <a:srgbClr val="000000"/>
                </a:solidFill>
                <a:latin typeface="Arial Bold"/>
                <a:ea typeface="Arial Bold"/>
                <a:cs typeface="Arial Bold"/>
                <a:sym typeface="Arial Bold"/>
              </a:rPr>
              <a:t>Dáil Éireann </a:t>
            </a:r>
            <a:r>
              <a:rPr lang="en-US" sz="2500">
                <a:solidFill>
                  <a:srgbClr val="000000"/>
                </a:solidFill>
                <a:latin typeface="Arial"/>
                <a:ea typeface="Arial"/>
                <a:cs typeface="Arial"/>
                <a:sym typeface="Arial"/>
              </a:rPr>
              <a:t>(‘meeting of Ireland’). At the first meeting, only </a:t>
            </a:r>
            <a:r>
              <a:rPr lang="en-US" sz="2500" b="true">
                <a:solidFill>
                  <a:srgbClr val="000000"/>
                </a:solidFill>
                <a:latin typeface="Arial Bold"/>
                <a:ea typeface="Arial Bold"/>
                <a:cs typeface="Arial Bold"/>
                <a:sym typeface="Arial Bold"/>
              </a:rPr>
              <a:t>27 TDs </a:t>
            </a:r>
            <a:r>
              <a:rPr lang="en-US" sz="2500">
                <a:solidFill>
                  <a:srgbClr val="000000"/>
                </a:solidFill>
                <a:latin typeface="Arial"/>
                <a:ea typeface="Arial"/>
                <a:cs typeface="Arial"/>
                <a:sym typeface="Arial"/>
              </a:rPr>
              <a:t>were present because the remainder were in jail or on the run. The Irish Parliamentary Party and the Unionists refused to attend. </a:t>
            </a:r>
            <a:r>
              <a:rPr lang="en-US" sz="2500" b="true">
                <a:solidFill>
                  <a:srgbClr val="000000"/>
                </a:solidFill>
                <a:latin typeface="Arial Bold"/>
                <a:ea typeface="Arial Bold"/>
                <a:cs typeface="Arial Bold"/>
                <a:sym typeface="Arial Bold"/>
              </a:rPr>
              <a:t>Cathal Brugha </a:t>
            </a:r>
            <a:r>
              <a:rPr lang="en-US" sz="2500">
                <a:solidFill>
                  <a:srgbClr val="000000"/>
                </a:solidFill>
                <a:latin typeface="Arial"/>
                <a:ea typeface="Arial"/>
                <a:cs typeface="Arial"/>
                <a:sym typeface="Arial"/>
              </a:rPr>
              <a:t>was chosen as president of the Dáil due to Griffith and de Valera being in jail. </a:t>
            </a:r>
            <a:r>
              <a:rPr lang="en-US" sz="2500">
                <a:solidFill>
                  <a:srgbClr val="000000"/>
                </a:solidFill>
                <a:latin typeface="Arial"/>
                <a:ea typeface="Arial"/>
                <a:cs typeface="Arial"/>
                <a:sym typeface="Arial"/>
              </a:rPr>
              <a:t>At its first meeting, the Dáil issued a </a:t>
            </a:r>
            <a:r>
              <a:rPr lang="en-US" sz="2500" b="true">
                <a:solidFill>
                  <a:srgbClr val="000000"/>
                </a:solidFill>
                <a:latin typeface="Arial Bold"/>
                <a:ea typeface="Arial Bold"/>
                <a:cs typeface="Arial Bold"/>
                <a:sym typeface="Arial Bold"/>
              </a:rPr>
              <a:t>Declaration of Independence</a:t>
            </a:r>
            <a:r>
              <a:rPr lang="en-US" sz="2500">
                <a:solidFill>
                  <a:srgbClr val="000000"/>
                </a:solidFill>
                <a:latin typeface="Arial"/>
                <a:ea typeface="Arial"/>
                <a:cs typeface="Arial"/>
                <a:sym typeface="Arial"/>
              </a:rPr>
              <a:t>, saying that they would establish ‘</a:t>
            </a:r>
            <a:r>
              <a:rPr lang="en-US" sz="2500" i="true">
                <a:solidFill>
                  <a:srgbClr val="000000"/>
                </a:solidFill>
                <a:latin typeface="Arial Italics"/>
                <a:ea typeface="Arial Italics"/>
                <a:cs typeface="Arial Italics"/>
                <a:sym typeface="Arial Italics"/>
              </a:rPr>
              <a:t>an Irish Republic and pledge ourselves and our people to make this declaration effective by every means at our command’.</a:t>
            </a:r>
          </a:p>
          <a:p>
            <a:pPr algn="l">
              <a:lnSpc>
                <a:spcPts val="3500"/>
              </a:lnSpc>
            </a:pPr>
            <a:r>
              <a:rPr lang="en-US" sz="2500">
                <a:solidFill>
                  <a:srgbClr val="000000"/>
                </a:solidFill>
                <a:latin typeface="Arial"/>
                <a:ea typeface="Arial"/>
                <a:cs typeface="Arial"/>
                <a:sym typeface="Arial"/>
              </a:rPr>
              <a:t>At an April meeting, when more TDs were present after being released (or escaped) from jail, the new ministers were selected.</a:t>
            </a:r>
          </a:p>
          <a:p>
            <a:pPr algn="l">
              <a:lnSpc>
                <a:spcPts val="3500"/>
              </a:lnSpc>
            </a:pPr>
            <a:r>
              <a:rPr lang="en-US" sz="2500">
                <a:solidFill>
                  <a:srgbClr val="000000"/>
                </a:solidFill>
                <a:latin typeface="Arial"/>
                <a:ea typeface="Arial"/>
                <a:cs typeface="Arial"/>
                <a:sym typeface="Arial"/>
              </a:rPr>
              <a:t>The Sinn Féin government began to make changes in Ireland to try to establish control.</a:t>
            </a:r>
          </a:p>
          <a:p>
            <a:pPr algn="l" marL="539754" indent="-269877" lvl="1">
              <a:lnSpc>
                <a:spcPts val="3500"/>
              </a:lnSpc>
              <a:buFont typeface="Arial"/>
              <a:buChar char="•"/>
            </a:pPr>
            <a:r>
              <a:rPr lang="en-US" sz="2500">
                <a:solidFill>
                  <a:srgbClr val="000000"/>
                </a:solidFill>
                <a:latin typeface="Arial"/>
                <a:ea typeface="Arial"/>
                <a:cs typeface="Arial"/>
                <a:sym typeface="Arial"/>
              </a:rPr>
              <a:t>They gained control of </a:t>
            </a:r>
            <a:r>
              <a:rPr lang="en-US" b="true" sz="2500">
                <a:solidFill>
                  <a:srgbClr val="000000"/>
                </a:solidFill>
                <a:latin typeface="Arial Bold"/>
                <a:ea typeface="Arial Bold"/>
                <a:cs typeface="Arial Bold"/>
                <a:sym typeface="Arial Bold"/>
              </a:rPr>
              <a:t>local government</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They founded </a:t>
            </a:r>
            <a:r>
              <a:rPr lang="en-US" b="true" sz="2500">
                <a:solidFill>
                  <a:srgbClr val="000000"/>
                </a:solidFill>
                <a:latin typeface="Arial Bold"/>
                <a:ea typeface="Arial Bold"/>
                <a:cs typeface="Arial Bold"/>
                <a:sym typeface="Arial Bold"/>
              </a:rPr>
              <a:t>Sinn Féin/Dáil courts</a:t>
            </a:r>
            <a:r>
              <a:rPr lang="en-US" sz="2500">
                <a:solidFill>
                  <a:srgbClr val="000000"/>
                </a:solidFill>
                <a:latin typeface="Arial"/>
                <a:ea typeface="Arial"/>
                <a:cs typeface="Arial"/>
                <a:sym typeface="Arial"/>
              </a:rPr>
              <a:t> to deal with people’s court cases and crimes.</a:t>
            </a:r>
          </a:p>
          <a:p>
            <a:pPr algn="l" marL="539754" indent="-269877" lvl="1">
              <a:lnSpc>
                <a:spcPts val="3500"/>
              </a:lnSpc>
              <a:buFont typeface="Arial"/>
              <a:buChar char="•"/>
            </a:pPr>
            <a:r>
              <a:rPr lang="en-US" sz="2500">
                <a:solidFill>
                  <a:srgbClr val="000000"/>
                </a:solidFill>
                <a:latin typeface="Arial"/>
                <a:ea typeface="Arial"/>
                <a:cs typeface="Arial"/>
                <a:sym typeface="Arial"/>
              </a:rPr>
              <a:t>They organised </a:t>
            </a:r>
            <a:r>
              <a:rPr lang="en-US" b="true" sz="2500">
                <a:solidFill>
                  <a:srgbClr val="000000"/>
                </a:solidFill>
                <a:latin typeface="Arial Bold"/>
                <a:ea typeface="Arial Bold"/>
                <a:cs typeface="Arial Bold"/>
                <a:sym typeface="Arial Bold"/>
              </a:rPr>
              <a:t>loans</a:t>
            </a:r>
            <a:r>
              <a:rPr lang="en-US" sz="2500">
                <a:solidFill>
                  <a:srgbClr val="000000"/>
                </a:solidFill>
                <a:latin typeface="Arial"/>
                <a:ea typeface="Arial"/>
                <a:cs typeface="Arial"/>
                <a:sym typeface="Arial"/>
              </a:rPr>
              <a:t> to help run the new Dáil. </a:t>
            </a:r>
            <a:r>
              <a:rPr lang="en-US" b="true" sz="2500">
                <a:solidFill>
                  <a:srgbClr val="000000"/>
                </a:solidFill>
                <a:latin typeface="Arial Bold"/>
                <a:ea typeface="Arial Bold"/>
                <a:cs typeface="Arial Bold"/>
                <a:sym typeface="Arial Bold"/>
              </a:rPr>
              <a:t>Michael Collins </a:t>
            </a:r>
            <a:r>
              <a:rPr lang="en-US" sz="2500">
                <a:solidFill>
                  <a:srgbClr val="000000"/>
                </a:solidFill>
                <a:latin typeface="Arial"/>
                <a:ea typeface="Arial"/>
                <a:cs typeface="Arial"/>
                <a:sym typeface="Arial"/>
              </a:rPr>
              <a:t>raised a </a:t>
            </a:r>
            <a:r>
              <a:rPr lang="en-US" b="true" sz="2500">
                <a:solidFill>
                  <a:srgbClr val="000000"/>
                </a:solidFill>
                <a:latin typeface="Arial Bold"/>
                <a:ea typeface="Arial Bold"/>
                <a:cs typeface="Arial Bold"/>
                <a:sym typeface="Arial Bold"/>
              </a:rPr>
              <a:t>loan from the general public of £300,000</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De Valera </a:t>
            </a:r>
            <a:r>
              <a:rPr lang="en-US" sz="2500">
                <a:solidFill>
                  <a:srgbClr val="000000"/>
                </a:solidFill>
                <a:latin typeface="Arial"/>
                <a:ea typeface="Arial"/>
                <a:cs typeface="Arial"/>
                <a:sym typeface="Arial"/>
              </a:rPr>
              <a:t>raised nearly $5 million from supportive </a:t>
            </a:r>
            <a:r>
              <a:rPr lang="en-US" b="true" sz="2500">
                <a:solidFill>
                  <a:srgbClr val="000000"/>
                </a:solidFill>
                <a:latin typeface="Arial Bold"/>
                <a:ea typeface="Arial Bold"/>
                <a:cs typeface="Arial Bold"/>
                <a:sym typeface="Arial Bold"/>
              </a:rPr>
              <a:t>Irish emigrants in the US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The Dáil was declared </a:t>
            </a:r>
            <a:r>
              <a:rPr lang="en-US" sz="2500" b="true">
                <a:solidFill>
                  <a:srgbClr val="000000"/>
                </a:solidFill>
                <a:latin typeface="Arial Bold"/>
                <a:ea typeface="Arial Bold"/>
                <a:cs typeface="Arial Bold"/>
                <a:sym typeface="Arial Bold"/>
              </a:rPr>
              <a:t>illegal</a:t>
            </a:r>
            <a:r>
              <a:rPr lang="en-US" sz="2500">
                <a:solidFill>
                  <a:srgbClr val="000000"/>
                </a:solidFill>
                <a:latin typeface="Arial"/>
                <a:ea typeface="Arial"/>
                <a:cs typeface="Arial"/>
                <a:sym typeface="Arial"/>
              </a:rPr>
              <a:t> by the British government in late 1919. The British parliament passed the </a:t>
            </a:r>
            <a:r>
              <a:rPr lang="en-US" sz="2500" b="true">
                <a:solidFill>
                  <a:srgbClr val="000000"/>
                </a:solidFill>
                <a:latin typeface="Arial Bold"/>
                <a:ea typeface="Arial Bold"/>
                <a:cs typeface="Arial Bold"/>
                <a:sym typeface="Arial Bold"/>
              </a:rPr>
              <a:t>Government of Ireland Act 1920 </a:t>
            </a:r>
            <a:r>
              <a:rPr lang="en-US" sz="2500">
                <a:solidFill>
                  <a:srgbClr val="000000"/>
                </a:solidFill>
                <a:latin typeface="Arial"/>
                <a:ea typeface="Arial"/>
                <a:cs typeface="Arial"/>
                <a:sym typeface="Arial"/>
              </a:rPr>
              <a:t>in which there would be a Home Rule Parliament in Ulster and one for the rest of Ireland in Dublin. This Act effectively </a:t>
            </a:r>
            <a:r>
              <a:rPr lang="en-US" sz="2500" b="true">
                <a:solidFill>
                  <a:srgbClr val="000000"/>
                </a:solidFill>
                <a:latin typeface="Arial Bold"/>
                <a:ea typeface="Arial Bold"/>
                <a:cs typeface="Arial Bold"/>
                <a:sym typeface="Arial Bold"/>
              </a:rPr>
              <a:t>partitioned</a:t>
            </a:r>
            <a:r>
              <a:rPr lang="en-US" sz="2500">
                <a:solidFill>
                  <a:srgbClr val="000000"/>
                </a:solidFill>
                <a:latin typeface="Arial"/>
                <a:ea typeface="Arial"/>
                <a:cs typeface="Arial"/>
                <a:sym typeface="Arial"/>
              </a:rPr>
              <a:t> the island of Ireland into North Ireland and South Ireland. It was seen as a compromise by the British and Unionists but Sinn Féin rejected it, continuing to demand independence for the whole island.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8" id="8"/>
          <p:cNvGrpSpPr/>
          <p:nvPr/>
        </p:nvGrpSpPr>
        <p:grpSpPr>
          <a:xfrm rot="0">
            <a:off x="2798682" y="0"/>
            <a:ext cx="12690635" cy="9725311"/>
            <a:chOff x="0" y="0"/>
            <a:chExt cx="16920847" cy="12967081"/>
          </a:xfrm>
        </p:grpSpPr>
        <p:sp>
          <p:nvSpPr>
            <p:cNvPr name="Freeform 9" id="9"/>
            <p:cNvSpPr/>
            <p:nvPr/>
          </p:nvSpPr>
          <p:spPr>
            <a:xfrm flipH="false" flipV="false" rot="0">
              <a:off x="0" y="0"/>
              <a:ext cx="4161066" cy="5554260"/>
            </a:xfrm>
            <a:custGeom>
              <a:avLst/>
              <a:gdLst/>
              <a:ahLst/>
              <a:cxnLst/>
              <a:rect r="r" b="b" t="t" l="l"/>
              <a:pathLst>
                <a:path h="5554260" w="4161066">
                  <a:moveTo>
                    <a:pt x="0" y="0"/>
                  </a:moveTo>
                  <a:lnTo>
                    <a:pt x="4161066" y="0"/>
                  </a:lnTo>
                  <a:lnTo>
                    <a:pt x="4161066" y="5554260"/>
                  </a:lnTo>
                  <a:lnTo>
                    <a:pt x="0" y="5554260"/>
                  </a:lnTo>
                  <a:lnTo>
                    <a:pt x="0" y="0"/>
                  </a:lnTo>
                  <a:close/>
                </a:path>
              </a:pathLst>
            </a:custGeom>
            <a:blipFill>
              <a:blip r:embed="rId2"/>
              <a:stretch>
                <a:fillRect l="0" t="0" r="0" b="0"/>
              </a:stretch>
            </a:blipFill>
          </p:spPr>
        </p:sp>
        <p:sp>
          <p:nvSpPr>
            <p:cNvPr name="Freeform 10" id="10"/>
            <p:cNvSpPr/>
            <p:nvPr/>
          </p:nvSpPr>
          <p:spPr>
            <a:xfrm flipH="false" flipV="false" rot="0">
              <a:off x="4253260" y="0"/>
              <a:ext cx="4161066" cy="5548089"/>
            </a:xfrm>
            <a:custGeom>
              <a:avLst/>
              <a:gdLst/>
              <a:ahLst/>
              <a:cxnLst/>
              <a:rect r="r" b="b" t="t" l="l"/>
              <a:pathLst>
                <a:path h="5548089" w="4161066">
                  <a:moveTo>
                    <a:pt x="0" y="0"/>
                  </a:moveTo>
                  <a:lnTo>
                    <a:pt x="4161067" y="0"/>
                  </a:lnTo>
                  <a:lnTo>
                    <a:pt x="4161067" y="5548089"/>
                  </a:lnTo>
                  <a:lnTo>
                    <a:pt x="0" y="5548089"/>
                  </a:lnTo>
                  <a:lnTo>
                    <a:pt x="0" y="0"/>
                  </a:lnTo>
                  <a:close/>
                </a:path>
              </a:pathLst>
            </a:custGeom>
            <a:blipFill>
              <a:blip r:embed="rId3"/>
              <a:stretch>
                <a:fillRect l="0" t="0" r="0" b="0"/>
              </a:stretch>
            </a:blipFill>
          </p:spPr>
        </p:sp>
        <p:sp>
          <p:nvSpPr>
            <p:cNvPr name="Freeform 11" id="11"/>
            <p:cNvSpPr/>
            <p:nvPr/>
          </p:nvSpPr>
          <p:spPr>
            <a:xfrm flipH="false" flipV="false" rot="0">
              <a:off x="8506520" y="6171"/>
              <a:ext cx="4161066" cy="5548089"/>
            </a:xfrm>
            <a:custGeom>
              <a:avLst/>
              <a:gdLst/>
              <a:ahLst/>
              <a:cxnLst/>
              <a:rect r="r" b="b" t="t" l="l"/>
              <a:pathLst>
                <a:path h="5548089" w="4161066">
                  <a:moveTo>
                    <a:pt x="0" y="0"/>
                  </a:moveTo>
                  <a:lnTo>
                    <a:pt x="4161067" y="0"/>
                  </a:lnTo>
                  <a:lnTo>
                    <a:pt x="4161067" y="5548089"/>
                  </a:lnTo>
                  <a:lnTo>
                    <a:pt x="0" y="5548089"/>
                  </a:lnTo>
                  <a:lnTo>
                    <a:pt x="0" y="0"/>
                  </a:lnTo>
                  <a:close/>
                </a:path>
              </a:pathLst>
            </a:custGeom>
            <a:blipFill>
              <a:blip r:embed="rId4"/>
              <a:stretch>
                <a:fillRect l="-20547" t="0" r="-6631" b="0"/>
              </a:stretch>
            </a:blipFill>
          </p:spPr>
        </p:sp>
        <p:sp>
          <p:nvSpPr>
            <p:cNvPr name="Freeform 12" id="12"/>
            <p:cNvSpPr/>
            <p:nvPr/>
          </p:nvSpPr>
          <p:spPr>
            <a:xfrm flipH="false" flipV="false" rot="0">
              <a:off x="12759781" y="12343"/>
              <a:ext cx="4161066" cy="5541917"/>
            </a:xfrm>
            <a:custGeom>
              <a:avLst/>
              <a:gdLst/>
              <a:ahLst/>
              <a:cxnLst/>
              <a:rect r="r" b="b" t="t" l="l"/>
              <a:pathLst>
                <a:path h="5541917" w="4161066">
                  <a:moveTo>
                    <a:pt x="0" y="0"/>
                  </a:moveTo>
                  <a:lnTo>
                    <a:pt x="4161066" y="0"/>
                  </a:lnTo>
                  <a:lnTo>
                    <a:pt x="4161066" y="5541917"/>
                  </a:lnTo>
                  <a:lnTo>
                    <a:pt x="0" y="5541917"/>
                  </a:lnTo>
                  <a:lnTo>
                    <a:pt x="0" y="0"/>
                  </a:lnTo>
                  <a:close/>
                </a:path>
              </a:pathLst>
            </a:custGeom>
            <a:blipFill>
              <a:blip r:embed="rId5"/>
              <a:stretch>
                <a:fillRect l="-19164" t="0" r="-27712" b="-5272"/>
              </a:stretch>
            </a:blipFill>
          </p:spPr>
        </p:sp>
        <p:sp>
          <p:nvSpPr>
            <p:cNvPr name="TextBox 13" id="13"/>
            <p:cNvSpPr txBox="true"/>
            <p:nvPr/>
          </p:nvSpPr>
          <p:spPr>
            <a:xfrm rot="0">
              <a:off x="0"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ea typeface="Arial"/>
                  <a:cs typeface="Arial"/>
                  <a:sym typeface="Arial"/>
                </a:rPr>
                <a:t>Éamon de Valera</a:t>
              </a:r>
            </a:p>
          </p:txBody>
        </p:sp>
        <p:sp>
          <p:nvSpPr>
            <p:cNvPr name="TextBox 14" id="14"/>
            <p:cNvSpPr txBox="true"/>
            <p:nvPr/>
          </p:nvSpPr>
          <p:spPr>
            <a:xfrm rot="0">
              <a:off x="0"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President of the Dáil</a:t>
              </a:r>
            </a:p>
          </p:txBody>
        </p:sp>
        <p:sp>
          <p:nvSpPr>
            <p:cNvPr name="TextBox 15" id="15"/>
            <p:cNvSpPr txBox="true"/>
            <p:nvPr/>
          </p:nvSpPr>
          <p:spPr>
            <a:xfrm rot="0">
              <a:off x="4253260"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ea typeface="Arial"/>
                  <a:cs typeface="Arial"/>
                  <a:sym typeface="Arial"/>
                </a:rPr>
                <a:t>Arthur Griffith</a:t>
              </a:r>
            </a:p>
          </p:txBody>
        </p:sp>
        <p:sp>
          <p:nvSpPr>
            <p:cNvPr name="TextBox 16" id="16"/>
            <p:cNvSpPr txBox="true"/>
            <p:nvPr/>
          </p:nvSpPr>
          <p:spPr>
            <a:xfrm rot="0">
              <a:off x="4253260"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Minister for Home Affairs</a:t>
              </a:r>
            </a:p>
          </p:txBody>
        </p:sp>
        <p:sp>
          <p:nvSpPr>
            <p:cNvPr name="TextBox 17" id="17"/>
            <p:cNvSpPr txBox="true"/>
            <p:nvPr/>
          </p:nvSpPr>
          <p:spPr>
            <a:xfrm rot="0">
              <a:off x="8506520"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ea typeface="Arial"/>
                  <a:cs typeface="Arial"/>
                  <a:sym typeface="Arial"/>
                </a:rPr>
                <a:t>Cathal Brugha</a:t>
              </a:r>
            </a:p>
          </p:txBody>
        </p:sp>
        <p:sp>
          <p:nvSpPr>
            <p:cNvPr name="TextBox 18" id="18"/>
            <p:cNvSpPr txBox="true"/>
            <p:nvPr/>
          </p:nvSpPr>
          <p:spPr>
            <a:xfrm rot="0">
              <a:off x="8506520"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Minister for Defence</a:t>
              </a:r>
            </a:p>
          </p:txBody>
        </p:sp>
        <p:sp>
          <p:nvSpPr>
            <p:cNvPr name="TextBox 19" id="19"/>
            <p:cNvSpPr txBox="true"/>
            <p:nvPr/>
          </p:nvSpPr>
          <p:spPr>
            <a:xfrm rot="0">
              <a:off x="12759781"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ea typeface="Arial"/>
                  <a:cs typeface="Arial"/>
                  <a:sym typeface="Arial"/>
                </a:rPr>
                <a:t>Michael Collins</a:t>
              </a:r>
            </a:p>
          </p:txBody>
        </p:sp>
        <p:sp>
          <p:nvSpPr>
            <p:cNvPr name="TextBox 20" id="20"/>
            <p:cNvSpPr txBox="true"/>
            <p:nvPr/>
          </p:nvSpPr>
          <p:spPr>
            <a:xfrm rot="0">
              <a:off x="12759781"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Minister for Finance</a:t>
              </a:r>
            </a:p>
          </p:txBody>
        </p:sp>
        <p:sp>
          <p:nvSpPr>
            <p:cNvPr name="Freeform 21" id="21"/>
            <p:cNvSpPr/>
            <p:nvPr/>
          </p:nvSpPr>
          <p:spPr>
            <a:xfrm flipH="false" flipV="false" rot="0">
              <a:off x="2147794" y="6487353"/>
              <a:ext cx="4144755" cy="5530658"/>
            </a:xfrm>
            <a:custGeom>
              <a:avLst/>
              <a:gdLst/>
              <a:ahLst/>
              <a:cxnLst/>
              <a:rect r="r" b="b" t="t" l="l"/>
              <a:pathLst>
                <a:path h="5530658" w="4144755">
                  <a:moveTo>
                    <a:pt x="0" y="0"/>
                  </a:moveTo>
                  <a:lnTo>
                    <a:pt x="4144756" y="0"/>
                  </a:lnTo>
                  <a:lnTo>
                    <a:pt x="4144756" y="5530658"/>
                  </a:lnTo>
                  <a:lnTo>
                    <a:pt x="0" y="5530658"/>
                  </a:lnTo>
                  <a:lnTo>
                    <a:pt x="0" y="0"/>
                  </a:lnTo>
                  <a:close/>
                </a:path>
              </a:pathLst>
            </a:custGeom>
            <a:blipFill>
              <a:blip r:embed="rId6"/>
              <a:stretch>
                <a:fillRect l="0" t="0" r="0" b="0"/>
              </a:stretch>
            </a:blipFill>
          </p:spPr>
        </p:sp>
        <p:sp>
          <p:nvSpPr>
            <p:cNvPr name="Freeform 22" id="22"/>
            <p:cNvSpPr/>
            <p:nvPr/>
          </p:nvSpPr>
          <p:spPr>
            <a:xfrm flipH="false" flipV="false" rot="0">
              <a:off x="6447452" y="6449726"/>
              <a:ext cx="4101715" cy="5609183"/>
            </a:xfrm>
            <a:custGeom>
              <a:avLst/>
              <a:gdLst/>
              <a:ahLst/>
              <a:cxnLst/>
              <a:rect r="r" b="b" t="t" l="l"/>
              <a:pathLst>
                <a:path h="5609183" w="4101715">
                  <a:moveTo>
                    <a:pt x="0" y="0"/>
                  </a:moveTo>
                  <a:lnTo>
                    <a:pt x="4101715" y="0"/>
                  </a:lnTo>
                  <a:lnTo>
                    <a:pt x="4101715" y="5609183"/>
                  </a:lnTo>
                  <a:lnTo>
                    <a:pt x="0" y="5609183"/>
                  </a:lnTo>
                  <a:lnTo>
                    <a:pt x="0" y="0"/>
                  </a:lnTo>
                  <a:close/>
                </a:path>
              </a:pathLst>
            </a:custGeom>
            <a:blipFill>
              <a:blip r:embed="rId7"/>
              <a:stretch>
                <a:fillRect l="0" t="0" r="0" b="0"/>
              </a:stretch>
            </a:blipFill>
          </p:spPr>
        </p:sp>
        <p:sp>
          <p:nvSpPr>
            <p:cNvPr name="TextBox 23" id="23"/>
            <p:cNvSpPr txBox="true"/>
            <p:nvPr/>
          </p:nvSpPr>
          <p:spPr>
            <a:xfrm rot="0">
              <a:off x="2134841" y="12044848"/>
              <a:ext cx="4312611" cy="555520"/>
            </a:xfrm>
            <a:prstGeom prst="rect">
              <a:avLst/>
            </a:prstGeom>
          </p:spPr>
          <p:txBody>
            <a:bodyPr anchor="t" rtlCol="false" tIns="0" lIns="0" bIns="0" rIns="0">
              <a:spAutoFit/>
            </a:bodyPr>
            <a:lstStyle/>
            <a:p>
              <a:pPr algn="ctr">
                <a:lnSpc>
                  <a:spcPts val="3291"/>
                </a:lnSpc>
              </a:pPr>
              <a:r>
                <a:rPr lang="en-US" sz="2351">
                  <a:solidFill>
                    <a:srgbClr val="000000"/>
                  </a:solidFill>
                  <a:latin typeface="Arial"/>
                  <a:ea typeface="Arial"/>
                  <a:cs typeface="Arial"/>
                  <a:sym typeface="Arial"/>
                </a:rPr>
                <a:t>Constance Markievicz</a:t>
              </a:r>
            </a:p>
          </p:txBody>
        </p:sp>
        <p:sp>
          <p:nvSpPr>
            <p:cNvPr name="TextBox 24" id="24"/>
            <p:cNvSpPr txBox="true"/>
            <p:nvPr/>
          </p:nvSpPr>
          <p:spPr>
            <a:xfrm rot="0">
              <a:off x="2134841" y="12512657"/>
              <a:ext cx="4312611" cy="454424"/>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Minister for</a:t>
              </a:r>
              <a:r>
                <a:rPr lang="en-US" sz="1880">
                  <a:solidFill>
                    <a:srgbClr val="000000"/>
                  </a:solidFill>
                  <a:latin typeface="Arial"/>
                  <a:ea typeface="Arial"/>
                  <a:cs typeface="Arial"/>
                  <a:sym typeface="Arial"/>
                </a:rPr>
                <a:t> Labour</a:t>
              </a:r>
            </a:p>
          </p:txBody>
        </p:sp>
        <p:sp>
          <p:nvSpPr>
            <p:cNvPr name="TextBox 25" id="25"/>
            <p:cNvSpPr txBox="true"/>
            <p:nvPr/>
          </p:nvSpPr>
          <p:spPr>
            <a:xfrm rot="0">
              <a:off x="6388101" y="12023857"/>
              <a:ext cx="4312611" cy="555520"/>
            </a:xfrm>
            <a:prstGeom prst="rect">
              <a:avLst/>
            </a:prstGeom>
          </p:spPr>
          <p:txBody>
            <a:bodyPr anchor="t" rtlCol="false" tIns="0" lIns="0" bIns="0" rIns="0">
              <a:spAutoFit/>
            </a:bodyPr>
            <a:lstStyle/>
            <a:p>
              <a:pPr algn="ctr">
                <a:lnSpc>
                  <a:spcPts val="3291"/>
                </a:lnSpc>
              </a:pPr>
              <a:r>
                <a:rPr lang="en-US" sz="2351">
                  <a:solidFill>
                    <a:srgbClr val="000000"/>
                  </a:solidFill>
                  <a:latin typeface="Arial"/>
                  <a:ea typeface="Arial"/>
                  <a:cs typeface="Arial"/>
                  <a:sym typeface="Arial"/>
                </a:rPr>
                <a:t>W.T Cosgrave</a:t>
              </a:r>
            </a:p>
          </p:txBody>
        </p:sp>
        <p:sp>
          <p:nvSpPr>
            <p:cNvPr name="TextBox 26" id="26"/>
            <p:cNvSpPr txBox="true"/>
            <p:nvPr/>
          </p:nvSpPr>
          <p:spPr>
            <a:xfrm rot="0">
              <a:off x="6388101" y="12491666"/>
              <a:ext cx="4312611" cy="454424"/>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Minister for Local Government</a:t>
              </a:r>
            </a:p>
          </p:txBody>
        </p:sp>
        <p:sp>
          <p:nvSpPr>
            <p:cNvPr name="TextBox 27" id="27"/>
            <p:cNvSpPr txBox="true"/>
            <p:nvPr/>
          </p:nvSpPr>
          <p:spPr>
            <a:xfrm rot="0">
              <a:off x="10565589" y="12023857"/>
              <a:ext cx="4312611" cy="555520"/>
            </a:xfrm>
            <a:prstGeom prst="rect">
              <a:avLst/>
            </a:prstGeom>
          </p:spPr>
          <p:txBody>
            <a:bodyPr anchor="t" rtlCol="false" tIns="0" lIns="0" bIns="0" rIns="0">
              <a:spAutoFit/>
            </a:bodyPr>
            <a:lstStyle/>
            <a:p>
              <a:pPr algn="ctr">
                <a:lnSpc>
                  <a:spcPts val="3291"/>
                </a:lnSpc>
              </a:pPr>
              <a:r>
                <a:rPr lang="en-US" sz="2351">
                  <a:solidFill>
                    <a:srgbClr val="000000"/>
                  </a:solidFill>
                  <a:latin typeface="Arial"/>
                  <a:ea typeface="Arial"/>
                  <a:cs typeface="Arial"/>
                  <a:sym typeface="Arial"/>
                </a:rPr>
                <a:t>Eoin MacNeill</a:t>
              </a:r>
            </a:p>
          </p:txBody>
        </p:sp>
        <p:sp>
          <p:nvSpPr>
            <p:cNvPr name="TextBox 28" id="28"/>
            <p:cNvSpPr txBox="true"/>
            <p:nvPr/>
          </p:nvSpPr>
          <p:spPr>
            <a:xfrm rot="0">
              <a:off x="10565589" y="12491666"/>
              <a:ext cx="4312611" cy="454424"/>
            </a:xfrm>
            <a:prstGeom prst="rect">
              <a:avLst/>
            </a:prstGeom>
          </p:spPr>
          <p:txBody>
            <a:bodyPr anchor="t" rtlCol="false" tIns="0" lIns="0" bIns="0" rIns="0">
              <a:spAutoFit/>
            </a:bodyPr>
            <a:lstStyle/>
            <a:p>
              <a:pPr algn="ctr">
                <a:lnSpc>
                  <a:spcPts val="2633"/>
                </a:lnSpc>
              </a:pPr>
              <a:r>
                <a:rPr lang="en-US" sz="1880">
                  <a:solidFill>
                    <a:srgbClr val="000000"/>
                  </a:solidFill>
                  <a:latin typeface="Arial"/>
                  <a:ea typeface="Arial"/>
                  <a:cs typeface="Arial"/>
                  <a:sym typeface="Arial"/>
                </a:rPr>
                <a:t>Minister for</a:t>
              </a:r>
              <a:r>
                <a:rPr lang="en-US" sz="1880">
                  <a:solidFill>
                    <a:srgbClr val="000000"/>
                  </a:solidFill>
                  <a:latin typeface="Arial"/>
                  <a:ea typeface="Arial"/>
                  <a:cs typeface="Arial"/>
                  <a:sym typeface="Arial"/>
                </a:rPr>
                <a:t> Industries</a:t>
              </a:r>
            </a:p>
          </p:txBody>
        </p:sp>
        <p:sp>
          <p:nvSpPr>
            <p:cNvPr name="Freeform 29" id="29"/>
            <p:cNvSpPr/>
            <p:nvPr/>
          </p:nvSpPr>
          <p:spPr>
            <a:xfrm flipH="false" flipV="false" rot="0">
              <a:off x="10641361" y="6449726"/>
              <a:ext cx="4161066" cy="5568285"/>
            </a:xfrm>
            <a:custGeom>
              <a:avLst/>
              <a:gdLst/>
              <a:ahLst/>
              <a:cxnLst/>
              <a:rect r="r" b="b" t="t" l="l"/>
              <a:pathLst>
                <a:path h="5568285" w="4161066">
                  <a:moveTo>
                    <a:pt x="0" y="0"/>
                  </a:moveTo>
                  <a:lnTo>
                    <a:pt x="4161067" y="0"/>
                  </a:lnTo>
                  <a:lnTo>
                    <a:pt x="4161067" y="5568285"/>
                  </a:lnTo>
                  <a:lnTo>
                    <a:pt x="0" y="5568285"/>
                  </a:lnTo>
                  <a:lnTo>
                    <a:pt x="0" y="0"/>
                  </a:lnTo>
                  <a:close/>
                </a:path>
              </a:pathLst>
            </a:custGeom>
            <a:blipFill>
              <a:blip r:embed="rId8"/>
              <a:stretch>
                <a:fillRect l="0" t="0" r="-33818" b="0"/>
              </a:stretch>
            </a:blipFill>
          </p:spPr>
        </p:sp>
      </p:grpSp>
      <p:sp>
        <p:nvSpPr>
          <p:cNvPr name="TextBox 30" id="3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9"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0"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1" tooltip="https://educate.ie/"/>
              </a:rPr>
              <a:t>educate.ie</a:t>
            </a:r>
            <a:r>
              <a:rPr lang="en-US" sz="1800">
                <a:solidFill>
                  <a:srgbClr val="000000"/>
                </a:solidFill>
                <a:latin typeface="Arial"/>
                <a:ea typeface="Arial"/>
                <a:cs typeface="Arial"/>
                <a:sym typeface="Arial"/>
              </a:rPr>
              <a:t>)</a:t>
            </a:r>
          </a:p>
        </p:txBody>
      </p:sp>
      <p:grpSp>
        <p:nvGrpSpPr>
          <p:cNvPr name="Group 31" id="31"/>
          <p:cNvGrpSpPr/>
          <p:nvPr/>
        </p:nvGrpSpPr>
        <p:grpSpPr>
          <a:xfrm rot="0">
            <a:off x="11383909" y="9751981"/>
            <a:ext cx="5555351" cy="530224"/>
            <a:chOff x="0" y="0"/>
            <a:chExt cx="7407135" cy="706965"/>
          </a:xfrm>
        </p:grpSpPr>
        <p:sp>
          <p:nvSpPr>
            <p:cNvPr name="Freeform 32" id="3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3" id="3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4" id="3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5" id="3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6" id="3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37" id="3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67095" y="0"/>
            <a:ext cx="15490871" cy="9725311"/>
          </a:xfrm>
          <a:custGeom>
            <a:avLst/>
            <a:gdLst/>
            <a:ahLst/>
            <a:cxnLst/>
            <a:rect r="r" b="b" t="t" l="l"/>
            <a:pathLst>
              <a:path h="9725311" w="15490871">
                <a:moveTo>
                  <a:pt x="0" y="0"/>
                </a:moveTo>
                <a:lnTo>
                  <a:pt x="15490870" y="0"/>
                </a:lnTo>
                <a:lnTo>
                  <a:pt x="15490870" y="9725311"/>
                </a:lnTo>
                <a:lnTo>
                  <a:pt x="0" y="9725311"/>
                </a:lnTo>
                <a:lnTo>
                  <a:pt x="0" y="0"/>
                </a:lnTo>
                <a:close/>
              </a:path>
            </a:pathLst>
          </a:custGeom>
          <a:blipFill>
            <a:blip r:embed="rId2"/>
            <a:stretch>
              <a:fillRect l="0" t="-33898"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9" id="9"/>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087255" y="2093814"/>
            <a:ext cx="10551400"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Countess Constance Markievicz was born in London into the Anglo-Irish aristocracy and grew up at her family's estate, Lissadell, in Co. Sligo. In 1908, she joined the revolutionary women's group </a:t>
            </a:r>
            <a:r>
              <a:rPr lang="en-US" sz="2500" i="true">
                <a:solidFill>
                  <a:srgbClr val="000000"/>
                </a:solidFill>
                <a:latin typeface="Arial Italics"/>
                <a:ea typeface="Arial Italics"/>
                <a:cs typeface="Arial Italics"/>
                <a:sym typeface="Arial Italics"/>
              </a:rPr>
              <a:t>Inghinidhe na hÉireann </a:t>
            </a:r>
            <a:r>
              <a:rPr lang="en-US" sz="2500">
                <a:solidFill>
                  <a:srgbClr val="000000"/>
                </a:solidFill>
                <a:latin typeface="Arial"/>
                <a:ea typeface="Arial"/>
                <a:cs typeface="Arial"/>
                <a:sym typeface="Arial"/>
              </a:rPr>
              <a:t>('Daughters of Ireland'), a republican youth organisation similar to the Scouts. She provided food for workers and their families during the 1913 Strike and Lockout. In April 1916, Markievicz took part in the Easter Rising and fought in St Stephen's Green. Her advice to female rebels thinking of taking up arms in 1916 was to 'dress suitably in short skirts and sitting boots, leave your jewels and gold wands in the bank, and buy a revolver'. She was arrested, imprisoned and sentenced to death. However, she was shown mercy 'solely and only on account of her sex'. In December 1918, while still serving time in prsion, Markievicz became the first woman ever elected to the House of Commons. She reused to swear an oath of allegiance to the King and so did not take her seat. Markievicz was against the Anglo-Irish Treaty and joined de Valera's Fianna Fáil party on its founding in 1926. She died in 1927 and is buried in Glasnevin Cemetary. </a:t>
            </a:r>
          </a:p>
        </p:txBody>
      </p:sp>
      <p:sp>
        <p:nvSpPr>
          <p:cNvPr name="Freeform 7" id="7"/>
          <p:cNvSpPr/>
          <p:nvPr/>
        </p:nvSpPr>
        <p:spPr>
          <a:xfrm flipH="false" flipV="false" rot="0">
            <a:off x="1028700" y="2198589"/>
            <a:ext cx="4907831" cy="6953243"/>
          </a:xfrm>
          <a:custGeom>
            <a:avLst/>
            <a:gdLst/>
            <a:ahLst/>
            <a:cxnLst/>
            <a:rect r="r" b="b" t="t" l="l"/>
            <a:pathLst>
              <a:path h="6953243" w="4907831">
                <a:moveTo>
                  <a:pt x="0" y="0"/>
                </a:moveTo>
                <a:lnTo>
                  <a:pt x="4907831" y="0"/>
                </a:lnTo>
                <a:lnTo>
                  <a:pt x="4907831" y="6953243"/>
                </a:lnTo>
                <a:lnTo>
                  <a:pt x="0" y="6953243"/>
                </a:lnTo>
                <a:lnTo>
                  <a:pt x="0" y="0"/>
                </a:lnTo>
                <a:close/>
              </a:path>
            </a:pathLst>
          </a:custGeom>
          <a:blipFill>
            <a:blip r:embed="rId2"/>
            <a:stretch>
              <a:fillRect l="0" t="0" r="0" b="0"/>
            </a:stretch>
          </a:blipFill>
        </p:spPr>
      </p:sp>
      <p:sp>
        <p:nvSpPr>
          <p:cNvPr name="TextBox 8" id="8"/>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b="true">
                <a:solidFill>
                  <a:srgbClr val="004716"/>
                </a:solidFill>
                <a:latin typeface="Arial Bold"/>
                <a:ea typeface="Arial Bold"/>
                <a:cs typeface="Arial Bold"/>
                <a:sym typeface="Arial Bold"/>
              </a:rPr>
              <a:t>Countess Constance Markievicz, 1868-1927</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224 (Artefact, 2nd Edition)</a:t>
            </a:r>
          </a:p>
        </p:txBody>
      </p:sp>
      <p:sp>
        <p:nvSpPr>
          <p:cNvPr name="TextBox 8" id="8"/>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conscription.</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Sinn Féin become associated with the Rising?</a:t>
            </a:r>
          </a:p>
          <a:p>
            <a:pPr algn="l" marL="539749" indent="-269875" lvl="1">
              <a:lnSpc>
                <a:spcPts val="3499"/>
              </a:lnSpc>
              <a:buAutoNum type="arabicPeriod" startAt="1"/>
            </a:pPr>
            <a:r>
              <a:rPr lang="en-US" sz="2499">
                <a:solidFill>
                  <a:srgbClr val="0DA33B"/>
                </a:solidFill>
                <a:latin typeface="Arial"/>
                <a:ea typeface="Arial"/>
                <a:cs typeface="Arial"/>
                <a:sym typeface="Arial"/>
              </a:rPr>
              <a:t>What evidence is there that Sinn Féin became popular afterwards?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proposed plan for conscription impact on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Draw a pie chart to show the results of the 1918 General Eelection.</a:t>
            </a:r>
          </a:p>
          <a:p>
            <a:pPr algn="l" marL="539749" indent="-269875" lvl="1">
              <a:lnSpc>
                <a:spcPts val="3499"/>
              </a:lnSpc>
              <a:buAutoNum type="arabicPeriod" startAt="1"/>
            </a:pPr>
            <a:r>
              <a:rPr lang="en-US" sz="2499">
                <a:solidFill>
                  <a:srgbClr val="0DA33B"/>
                </a:solidFill>
                <a:latin typeface="Arial"/>
                <a:ea typeface="Arial"/>
                <a:cs typeface="Arial"/>
                <a:sym typeface="Arial"/>
              </a:rPr>
              <a:t>When did the First Dáil take place?</a:t>
            </a:r>
          </a:p>
          <a:p>
            <a:pPr algn="l" marL="539749" indent="-269875" lvl="1">
              <a:lnSpc>
                <a:spcPts val="3499"/>
              </a:lnSpc>
              <a:buAutoNum type="arabicPeriod" startAt="1"/>
            </a:pPr>
            <a:r>
              <a:rPr lang="en-US" sz="2499">
                <a:solidFill>
                  <a:srgbClr val="0DA33B"/>
                </a:solidFill>
                <a:latin typeface="Arial"/>
                <a:ea typeface="Arial"/>
                <a:cs typeface="Arial"/>
                <a:sym typeface="Arial"/>
              </a:rPr>
              <a:t>What does ‘Dáil Éireann’ mean?</a:t>
            </a:r>
          </a:p>
          <a:p>
            <a:pPr algn="l" marL="539749" indent="-269875" lvl="1">
              <a:lnSpc>
                <a:spcPts val="3499"/>
              </a:lnSpc>
              <a:buAutoNum type="arabicPeriod" startAt="1"/>
            </a:pPr>
            <a:r>
              <a:rPr lang="en-US" sz="2499">
                <a:solidFill>
                  <a:srgbClr val="0DA33B"/>
                </a:solidFill>
                <a:latin typeface="Arial"/>
                <a:ea typeface="Arial"/>
                <a:cs typeface="Arial"/>
                <a:sym typeface="Arial"/>
              </a:rPr>
              <a:t>Name three ministers and give their positions in the First Dáil.</a:t>
            </a:r>
          </a:p>
          <a:p>
            <a:pPr algn="l" marL="539749" indent="-269875" lvl="1">
              <a:lnSpc>
                <a:spcPts val="3499"/>
              </a:lnSpc>
              <a:buAutoNum type="arabicPeriod" startAt="1"/>
            </a:pPr>
            <a:r>
              <a:rPr lang="en-US" sz="2499">
                <a:solidFill>
                  <a:srgbClr val="0DA33B"/>
                </a:solidFill>
                <a:latin typeface="Arial"/>
                <a:ea typeface="Arial"/>
                <a:cs typeface="Arial"/>
                <a:sym typeface="Arial"/>
              </a:rPr>
              <a:t>How was money sources to run the Dáil?</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Dáil try to establish its control of the Country?</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Government of Ireland Act?</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20.6: THE WAR OF INDEPENDENCE, 1919-1921</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20.6: the war of independence, 1919-1921</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1093136" y="1943100"/>
            <a:ext cx="5545519" cy="7782211"/>
          </a:xfrm>
          <a:custGeom>
            <a:avLst/>
            <a:gdLst/>
            <a:ahLst/>
            <a:cxnLst/>
            <a:rect r="r" b="b" t="t" l="l"/>
            <a:pathLst>
              <a:path h="7782211" w="5545519">
                <a:moveTo>
                  <a:pt x="0" y="0"/>
                </a:moveTo>
                <a:lnTo>
                  <a:pt x="5545519" y="0"/>
                </a:lnTo>
                <a:lnTo>
                  <a:pt x="5545519" y="7782211"/>
                </a:lnTo>
                <a:lnTo>
                  <a:pt x="0" y="77822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outbreak of the War of Independence</a:t>
            </a:r>
          </a:p>
        </p:txBody>
      </p:sp>
      <p:sp>
        <p:nvSpPr>
          <p:cNvPr name="TextBox 9" id="9"/>
          <p:cNvSpPr txBox="true"/>
          <p:nvPr/>
        </p:nvSpPr>
        <p:spPr>
          <a:xfrm rot="0">
            <a:off x="1028700" y="1819275"/>
            <a:ext cx="10064436"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war of independence began on the </a:t>
            </a:r>
            <a:r>
              <a:rPr lang="en-US" sz="3000" b="true">
                <a:solidFill>
                  <a:srgbClr val="000000"/>
                </a:solidFill>
                <a:latin typeface="Arial Bold"/>
                <a:ea typeface="Arial Bold"/>
                <a:cs typeface="Arial Bold"/>
                <a:sym typeface="Arial Bold"/>
              </a:rPr>
              <a:t>21st January 1919</a:t>
            </a:r>
            <a:r>
              <a:rPr lang="en-US" sz="3000">
                <a:solidFill>
                  <a:srgbClr val="000000"/>
                </a:solidFill>
                <a:latin typeface="Arial"/>
                <a:ea typeface="Arial"/>
                <a:cs typeface="Arial"/>
                <a:sym typeface="Arial"/>
              </a:rPr>
              <a:t> on the same day that </a:t>
            </a:r>
            <a:r>
              <a:rPr lang="en-US" sz="3000" b="true">
                <a:solidFill>
                  <a:srgbClr val="000000"/>
                </a:solidFill>
                <a:latin typeface="Arial Bold"/>
                <a:ea typeface="Arial Bold"/>
                <a:cs typeface="Arial Bold"/>
                <a:sym typeface="Arial Bold"/>
              </a:rPr>
              <a:t>Dáil Éireann</a:t>
            </a:r>
            <a:r>
              <a:rPr lang="en-US" sz="3000">
                <a:solidFill>
                  <a:srgbClr val="000000"/>
                </a:solidFill>
                <a:latin typeface="Arial"/>
                <a:ea typeface="Arial"/>
                <a:cs typeface="Arial"/>
                <a:sym typeface="Arial"/>
              </a:rPr>
              <a:t> sat for the first time. </a:t>
            </a:r>
            <a:r>
              <a:rPr lang="en-US" sz="3000">
                <a:solidFill>
                  <a:srgbClr val="000000"/>
                </a:solidFill>
                <a:latin typeface="Arial"/>
                <a:ea typeface="Arial"/>
                <a:cs typeface="Arial"/>
                <a:sym typeface="Arial"/>
              </a:rPr>
              <a:t>A </a:t>
            </a:r>
            <a:r>
              <a:rPr lang="en-US" sz="3000" b="true">
                <a:solidFill>
                  <a:srgbClr val="000000"/>
                </a:solidFill>
                <a:latin typeface="Arial Bold"/>
                <a:ea typeface="Arial Bold"/>
                <a:cs typeface="Arial Bold"/>
                <a:sym typeface="Arial Bold"/>
              </a:rPr>
              <a:t>Royal Irish Constabulary</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RIC</a:t>
            </a:r>
            <a:r>
              <a:rPr lang="en-US" sz="3000">
                <a:solidFill>
                  <a:srgbClr val="000000"/>
                </a:solidFill>
                <a:latin typeface="Arial"/>
                <a:ea typeface="Arial"/>
                <a:cs typeface="Arial"/>
                <a:sym typeface="Arial"/>
              </a:rPr>
              <a:t>) patrol were ambushed by a group of the Irish Volunteers, led by Dan Breen and Séan Treacy. The ambush was not authorised by the Dáil. Around the same time, the </a:t>
            </a:r>
            <a:r>
              <a:rPr lang="en-US" sz="3000" b="true">
                <a:solidFill>
                  <a:srgbClr val="000000"/>
                </a:solidFill>
                <a:latin typeface="Arial Bold"/>
                <a:ea typeface="Arial Bold"/>
                <a:cs typeface="Arial Bold"/>
                <a:sym typeface="Arial Bold"/>
              </a:rPr>
              <a:t>IRA </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Irish Republican Army</a:t>
            </a:r>
            <a:r>
              <a:rPr lang="en-US" sz="3000">
                <a:solidFill>
                  <a:srgbClr val="000000"/>
                </a:solidFill>
                <a:latin typeface="Arial"/>
                <a:ea typeface="Arial"/>
                <a:cs typeface="Arial"/>
                <a:sym typeface="Arial"/>
              </a:rPr>
              <a:t>) were founded and declared the official army of the Irish Republic.</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Between 1916 and 1921, Irish nationalists pursued both political and violent means in their attempted to achieve independence from Britain. </a:t>
            </a:r>
            <a:r>
              <a:rPr lang="en-US" sz="3000">
                <a:solidFill>
                  <a:srgbClr val="000000"/>
                </a:solidFill>
                <a:latin typeface="Arial"/>
                <a:ea typeface="Arial"/>
                <a:cs typeface="Arial"/>
                <a:sym typeface="Arial"/>
              </a:rPr>
              <a:t>The Easter Rising of April 1916 is among the most significant events in modern Irish. It was not a military success – but it became an inspiration to many other nationalists and increased support for an independent Irish republic.</a:t>
            </a:r>
          </a:p>
          <a:p>
            <a:pPr algn="just">
              <a:lnSpc>
                <a:spcPts val="4200"/>
              </a:lnSpc>
            </a:pPr>
            <a:r>
              <a:rPr lang="en-US" sz="3000">
                <a:solidFill>
                  <a:srgbClr val="000000"/>
                </a:solidFill>
                <a:latin typeface="Arial"/>
                <a:ea typeface="Arial"/>
                <a:cs typeface="Arial"/>
                <a:sym typeface="Arial"/>
              </a:rPr>
              <a:t>Ireland would continue to struggle for independence using physical force throughout 1919-1921, eventually leading to the Anglo-Irish Treaty of 1921. This Treaty split both the Dáil and the IRA, resulting in the outbreak of a civil war and one of the worst periods of bloodshed in Irish history.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920978" y="1943100"/>
            <a:ext cx="5717677" cy="5717677"/>
          </a:xfrm>
          <a:custGeom>
            <a:avLst/>
            <a:gdLst/>
            <a:ahLst/>
            <a:cxnLst/>
            <a:rect r="r" b="b" t="t" l="l"/>
            <a:pathLst>
              <a:path h="5717677" w="5717677">
                <a:moveTo>
                  <a:pt x="0" y="0"/>
                </a:moveTo>
                <a:lnTo>
                  <a:pt x="5717677" y="0"/>
                </a:lnTo>
                <a:lnTo>
                  <a:pt x="5717677" y="5717676"/>
                </a:lnTo>
                <a:lnTo>
                  <a:pt x="0" y="5717676"/>
                </a:lnTo>
                <a:lnTo>
                  <a:pt x="0" y="0"/>
                </a:lnTo>
                <a:close/>
              </a:path>
            </a:pathLst>
          </a:custGeom>
          <a:blipFill>
            <a:blip r:embed="rId2"/>
            <a:stretch>
              <a:fillRect l="-7897" t="-7557" r="-8272" b="-4868"/>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methods of the IRA</a:t>
            </a:r>
          </a:p>
        </p:txBody>
      </p:sp>
      <p:sp>
        <p:nvSpPr>
          <p:cNvPr name="TextBox 9" id="9"/>
          <p:cNvSpPr txBox="true"/>
          <p:nvPr/>
        </p:nvSpPr>
        <p:spPr>
          <a:xfrm rot="0">
            <a:off x="1028700" y="1819275"/>
            <a:ext cx="9587478"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IRA used </a:t>
            </a:r>
            <a:r>
              <a:rPr lang="en-US" sz="3000" b="true">
                <a:solidFill>
                  <a:srgbClr val="000000"/>
                </a:solidFill>
                <a:latin typeface="Arial Bold"/>
                <a:ea typeface="Arial Bold"/>
                <a:cs typeface="Arial Bold"/>
                <a:sym typeface="Arial Bold"/>
              </a:rPr>
              <a:t>guerrilla warfare </a:t>
            </a:r>
            <a:r>
              <a:rPr lang="en-US" sz="3000">
                <a:solidFill>
                  <a:srgbClr val="000000"/>
                </a:solidFill>
                <a:latin typeface="Arial"/>
                <a:ea typeface="Arial"/>
                <a:cs typeface="Arial"/>
                <a:sym typeface="Arial"/>
              </a:rPr>
              <a:t>tactics against the British Forces. This involved the IRA members hiding in forests or civilian homes before ambushing travelling RIC patrols or British bases, stealing resources then running away.</a:t>
            </a:r>
          </a:p>
          <a:p>
            <a:pPr algn="l">
              <a:lnSpc>
                <a:spcPts val="4200"/>
              </a:lnSpc>
            </a:pPr>
            <a:r>
              <a:rPr lang="en-US" sz="3000" b="true">
                <a:solidFill>
                  <a:srgbClr val="000000"/>
                </a:solidFill>
                <a:latin typeface="Arial Bold"/>
                <a:ea typeface="Arial Bold"/>
                <a:cs typeface="Arial Bold"/>
                <a:sym typeface="Arial Bold"/>
              </a:rPr>
              <a:t>Michael Collins </a:t>
            </a:r>
            <a:r>
              <a:rPr lang="en-US" sz="3000">
                <a:solidFill>
                  <a:srgbClr val="000000"/>
                </a:solidFill>
                <a:latin typeface="Arial"/>
                <a:ea typeface="Arial"/>
                <a:cs typeface="Arial"/>
                <a:sym typeface="Arial"/>
              </a:rPr>
              <a:t>was the </a:t>
            </a:r>
            <a:r>
              <a:rPr lang="en-US" sz="3000" b="true">
                <a:solidFill>
                  <a:srgbClr val="000000"/>
                </a:solidFill>
                <a:latin typeface="Arial Bold"/>
                <a:ea typeface="Arial Bold"/>
                <a:cs typeface="Arial Bold"/>
                <a:sym typeface="Arial Bold"/>
              </a:rPr>
              <a:t>Director of Intelligence </a:t>
            </a:r>
            <a:r>
              <a:rPr lang="en-US" sz="3000">
                <a:solidFill>
                  <a:srgbClr val="000000"/>
                </a:solidFill>
                <a:latin typeface="Arial"/>
                <a:ea typeface="Arial"/>
                <a:cs typeface="Arial"/>
                <a:sym typeface="Arial"/>
              </a:rPr>
              <a:t>in the IRA. He was in charge of a Dublin group called </a:t>
            </a:r>
            <a:r>
              <a:rPr lang="en-US" sz="3000" b="true">
                <a:solidFill>
                  <a:srgbClr val="000000"/>
                </a:solidFill>
                <a:latin typeface="Arial Bold"/>
                <a:ea typeface="Arial Bold"/>
                <a:cs typeface="Arial Bold"/>
                <a:sym typeface="Arial Bold"/>
              </a:rPr>
              <a:t>“The Squad” </a:t>
            </a:r>
            <a:r>
              <a:rPr lang="en-US" sz="3000">
                <a:solidFill>
                  <a:srgbClr val="000000"/>
                </a:solidFill>
                <a:latin typeface="Arial"/>
                <a:ea typeface="Arial"/>
                <a:cs typeface="Arial"/>
                <a:sym typeface="Arial"/>
              </a:rPr>
              <a:t>who were a group of assassins in charge of killing British authority figures in Ireland.</a:t>
            </a:r>
          </a:p>
          <a:p>
            <a:pPr algn="l">
              <a:lnSpc>
                <a:spcPts val="4200"/>
              </a:lnSpc>
            </a:pPr>
            <a:r>
              <a:rPr lang="en-US" sz="3000">
                <a:solidFill>
                  <a:srgbClr val="000000"/>
                </a:solidFill>
                <a:latin typeface="Arial"/>
                <a:ea typeface="Arial"/>
                <a:cs typeface="Arial"/>
                <a:sym typeface="Arial"/>
              </a:rPr>
              <a:t>More local groups were called the </a:t>
            </a:r>
            <a:r>
              <a:rPr lang="en-US" sz="3000" b="true">
                <a:solidFill>
                  <a:srgbClr val="000000"/>
                </a:solidFill>
                <a:latin typeface="Arial Bold"/>
                <a:ea typeface="Arial Bold"/>
                <a:cs typeface="Arial Bold"/>
                <a:sym typeface="Arial Bold"/>
              </a:rPr>
              <a:t>“the flying columns” </a:t>
            </a:r>
            <a:r>
              <a:rPr lang="en-US" sz="3000">
                <a:solidFill>
                  <a:srgbClr val="000000"/>
                </a:solidFill>
                <a:latin typeface="Arial"/>
                <a:ea typeface="Arial"/>
                <a:cs typeface="Arial"/>
                <a:sym typeface="Arial"/>
              </a:rPr>
              <a:t>who were in charge of the ambushes of British forces such as police barracks and army stores. </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945394" y="1943100"/>
            <a:ext cx="5693261" cy="7710963"/>
          </a:xfrm>
          <a:custGeom>
            <a:avLst/>
            <a:gdLst/>
            <a:ahLst/>
            <a:cxnLst/>
            <a:rect r="r" b="b" t="t" l="l"/>
            <a:pathLst>
              <a:path h="7710963" w="5693261">
                <a:moveTo>
                  <a:pt x="0" y="0"/>
                </a:moveTo>
                <a:lnTo>
                  <a:pt x="5693261" y="0"/>
                </a:lnTo>
                <a:lnTo>
                  <a:pt x="5693261" y="7710962"/>
                </a:lnTo>
                <a:lnTo>
                  <a:pt x="0" y="7710962"/>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methods of the British</a:t>
            </a:r>
          </a:p>
        </p:txBody>
      </p:sp>
      <p:sp>
        <p:nvSpPr>
          <p:cNvPr name="TextBox 9" id="9"/>
          <p:cNvSpPr txBox="true"/>
          <p:nvPr/>
        </p:nvSpPr>
        <p:spPr>
          <a:xfrm rot="0">
            <a:off x="1028700" y="1838325"/>
            <a:ext cx="9611894"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British Prime Minister at the time was </a:t>
            </a:r>
            <a:r>
              <a:rPr lang="en-US" sz="2500" b="true">
                <a:solidFill>
                  <a:srgbClr val="000000"/>
                </a:solidFill>
                <a:latin typeface="Arial Bold"/>
                <a:ea typeface="Arial Bold"/>
                <a:cs typeface="Arial Bold"/>
                <a:sym typeface="Arial Bold"/>
              </a:rPr>
              <a:t>David Lloyd George </a:t>
            </a:r>
            <a:r>
              <a:rPr lang="en-US" sz="2500">
                <a:solidFill>
                  <a:srgbClr val="000000"/>
                </a:solidFill>
                <a:latin typeface="Arial"/>
                <a:ea typeface="Arial"/>
                <a:cs typeface="Arial"/>
                <a:sym typeface="Arial"/>
              </a:rPr>
              <a:t>(a key figure in the end of World War I). The war in Ireland led to the formation of the </a:t>
            </a:r>
            <a:r>
              <a:rPr lang="en-US" sz="2500" b="true">
                <a:solidFill>
                  <a:srgbClr val="000000"/>
                </a:solidFill>
                <a:latin typeface="Arial Bold"/>
                <a:ea typeface="Arial Bold"/>
                <a:cs typeface="Arial Bold"/>
                <a:sym typeface="Arial Bold"/>
              </a:rPr>
              <a:t>Black and Tans </a:t>
            </a:r>
            <a:r>
              <a:rPr lang="en-US" sz="2500">
                <a:solidFill>
                  <a:srgbClr val="000000"/>
                </a:solidFill>
                <a:latin typeface="Arial"/>
                <a:ea typeface="Arial"/>
                <a:cs typeface="Arial"/>
                <a:sym typeface="Arial"/>
              </a:rPr>
              <a:t>in the Spring of 1920. They were made up of ex-British soldiers returning from World War I and the Second Boer War. Named after their uniforms, this group were particularly ruthless in strong IRA thresholds such as Cork and Derry.</a:t>
            </a:r>
          </a:p>
          <a:p>
            <a:pPr algn="l">
              <a:lnSpc>
                <a:spcPts val="3500"/>
              </a:lnSpc>
            </a:pPr>
            <a:r>
              <a:rPr lang="en-US" sz="2500">
                <a:solidFill>
                  <a:srgbClr val="000000"/>
                </a:solidFill>
                <a:latin typeface="Arial"/>
                <a:ea typeface="Arial"/>
                <a:cs typeface="Arial"/>
                <a:sym typeface="Arial"/>
              </a:rPr>
              <a:t>A second group were recruited to help the RIC and Black and Tans, made up of ex-army officers. They were known as the </a:t>
            </a:r>
            <a:r>
              <a:rPr lang="en-US" sz="2500" b="true">
                <a:solidFill>
                  <a:srgbClr val="000000"/>
                </a:solidFill>
                <a:latin typeface="Arial Bold"/>
                <a:ea typeface="Arial Bold"/>
                <a:cs typeface="Arial Bold"/>
                <a:sym typeface="Arial Bold"/>
              </a:rPr>
              <a:t>Auxiliaries</a:t>
            </a:r>
            <a:r>
              <a:rPr lang="en-US" sz="2500">
                <a:solidFill>
                  <a:srgbClr val="000000"/>
                </a:solidFill>
                <a:latin typeface="Arial"/>
                <a:ea typeface="Arial"/>
                <a:cs typeface="Arial"/>
                <a:sym typeface="Arial"/>
              </a:rPr>
              <a:t> and were the most ruthless of the three British Forces based in Ireland.</a:t>
            </a:r>
          </a:p>
          <a:p>
            <a:pPr algn="l">
              <a:lnSpc>
                <a:spcPts val="3500"/>
              </a:lnSpc>
            </a:pPr>
            <a:r>
              <a:rPr lang="en-US" sz="2500">
                <a:solidFill>
                  <a:srgbClr val="000000"/>
                </a:solidFill>
                <a:latin typeface="Arial"/>
                <a:ea typeface="Arial"/>
                <a:cs typeface="Arial"/>
                <a:sym typeface="Arial"/>
              </a:rPr>
              <a:t>By the end of 1920, British force numbers had risen to 40,000 compared to the 10,000 of the IRA.</a:t>
            </a:r>
          </a:p>
          <a:p>
            <a:pPr algn="l">
              <a:lnSpc>
                <a:spcPts val="3500"/>
              </a:lnSpc>
            </a:pPr>
            <a:r>
              <a:rPr lang="en-US" sz="2500">
                <a:solidFill>
                  <a:srgbClr val="000000"/>
                </a:solidFill>
                <a:latin typeface="Arial"/>
                <a:ea typeface="Arial"/>
                <a:cs typeface="Arial"/>
                <a:sym typeface="Arial"/>
              </a:rPr>
              <a:t>For every action of the IRA, the Black and Tans, and thee Auxiliaries carried out terrible </a:t>
            </a:r>
            <a:r>
              <a:rPr lang="en-US" sz="2500" b="true">
                <a:solidFill>
                  <a:srgbClr val="000000"/>
                </a:solidFill>
                <a:latin typeface="Arial Bold"/>
                <a:ea typeface="Arial Bold"/>
                <a:cs typeface="Arial Bold"/>
                <a:sym typeface="Arial Bold"/>
              </a:rPr>
              <a:t>reprisals</a:t>
            </a:r>
            <a:r>
              <a:rPr lang="en-US" sz="2500">
                <a:solidFill>
                  <a:srgbClr val="000000"/>
                </a:solidFill>
                <a:latin typeface="Arial"/>
                <a:ea typeface="Arial"/>
                <a:cs typeface="Arial"/>
                <a:sym typeface="Arial"/>
              </a:rPr>
              <a:t> on Irish civilians which only increased support for the IRA.</a:t>
            </a:r>
          </a:p>
          <a:p>
            <a:pPr algn="l">
              <a:lnSpc>
                <a:spcPts val="3500"/>
              </a:lnSpc>
            </a:pP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Key events of the War of Independence</a:t>
            </a:r>
          </a:p>
        </p:txBody>
      </p:sp>
      <p:sp>
        <p:nvSpPr>
          <p:cNvPr name="TextBox 8" id="8"/>
          <p:cNvSpPr txBox="true"/>
          <p:nvPr/>
        </p:nvSpPr>
        <p:spPr>
          <a:xfrm rot="0">
            <a:off x="1028700" y="1838325"/>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20 March 1920 – </a:t>
            </a:r>
            <a:r>
              <a:rPr lang="en-US" sz="2500">
                <a:solidFill>
                  <a:srgbClr val="000000"/>
                </a:solidFill>
                <a:latin typeface="Arial"/>
                <a:ea typeface="Arial"/>
                <a:cs typeface="Arial"/>
                <a:sym typeface="Arial"/>
              </a:rPr>
              <a:t>British Forces murdered the Lord Mayor of Cork, </a:t>
            </a:r>
            <a:r>
              <a:rPr lang="en-US" sz="2500" b="true">
                <a:solidFill>
                  <a:srgbClr val="000000"/>
                </a:solidFill>
                <a:latin typeface="Arial Bold"/>
                <a:ea typeface="Arial Bold"/>
                <a:cs typeface="Arial Bold"/>
                <a:sym typeface="Arial Bold"/>
              </a:rPr>
              <a:t>Tomás MacCurtain</a:t>
            </a:r>
            <a:r>
              <a:rPr lang="en-US" sz="2500">
                <a:solidFill>
                  <a:srgbClr val="000000"/>
                </a:solidFill>
                <a:latin typeface="Arial"/>
                <a:ea typeface="Arial"/>
                <a:cs typeface="Arial"/>
                <a:sym typeface="Arial"/>
              </a:rPr>
              <a:t>, who had led the Cork Volunteers in the Easter Rising.</a:t>
            </a:r>
          </a:p>
          <a:p>
            <a:pPr algn="l">
              <a:lnSpc>
                <a:spcPts val="3500"/>
              </a:lnSpc>
            </a:pP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25 October 1920 – </a:t>
            </a:r>
            <a:r>
              <a:rPr lang="en-US" sz="2500">
                <a:solidFill>
                  <a:srgbClr val="000000"/>
                </a:solidFill>
                <a:latin typeface="Arial"/>
                <a:ea typeface="Arial"/>
                <a:cs typeface="Arial"/>
                <a:sym typeface="Arial"/>
              </a:rPr>
              <a:t>Terence MacSwiney (Lord Mayor of Cork after MacCurtain) died in Brixton Prison, London after 74 days on hunger strike.</a:t>
            </a:r>
          </a:p>
          <a:p>
            <a:pPr algn="l">
              <a:lnSpc>
                <a:spcPts val="3500"/>
              </a:lnSpc>
            </a:pP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1 November 1920 – </a:t>
            </a:r>
            <a:r>
              <a:rPr lang="en-US" sz="2500">
                <a:solidFill>
                  <a:srgbClr val="000000"/>
                </a:solidFill>
                <a:latin typeface="Arial"/>
                <a:ea typeface="Arial"/>
                <a:cs typeface="Arial"/>
                <a:sym typeface="Arial"/>
              </a:rPr>
              <a:t>Kevin Barry (18) was hanged for taking part in an ambush in Dublin which resulted in the death of a British Soldier. </a:t>
            </a:r>
          </a:p>
          <a:p>
            <a:pPr algn="l">
              <a:lnSpc>
                <a:spcPts val="3500"/>
              </a:lnSpc>
            </a:pP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21 November 1920 </a:t>
            </a:r>
            <a:r>
              <a:rPr lang="en-US" sz="2500">
                <a:solidFill>
                  <a:srgbClr val="000000"/>
                </a:solidFill>
                <a:latin typeface="Arial"/>
                <a:ea typeface="Arial"/>
                <a:cs typeface="Arial"/>
                <a:sym typeface="Arial"/>
              </a:rPr>
              <a:t>– Bloody Sunday – Collin’s </a:t>
            </a:r>
            <a:r>
              <a:rPr lang="en-US" sz="2500" b="true">
                <a:solidFill>
                  <a:srgbClr val="000000"/>
                </a:solidFill>
                <a:latin typeface="Arial Bold"/>
                <a:ea typeface="Arial Bold"/>
                <a:cs typeface="Arial Bold"/>
                <a:sym typeface="Arial Bold"/>
              </a:rPr>
              <a:t>Squad</a:t>
            </a:r>
            <a:r>
              <a:rPr lang="en-US" sz="2500">
                <a:solidFill>
                  <a:srgbClr val="000000"/>
                </a:solidFill>
                <a:latin typeface="Arial"/>
                <a:ea typeface="Arial"/>
                <a:cs typeface="Arial"/>
                <a:sym typeface="Arial"/>
              </a:rPr>
              <a:t> kills13 British intelligence agents in the dawn hours. In retaliation, the </a:t>
            </a:r>
            <a:r>
              <a:rPr lang="en-US" sz="2500" b="true">
                <a:solidFill>
                  <a:srgbClr val="000000"/>
                </a:solidFill>
                <a:latin typeface="Arial Bold"/>
                <a:ea typeface="Arial Bold"/>
                <a:cs typeface="Arial Bold"/>
                <a:sym typeface="Arial Bold"/>
              </a:rPr>
              <a:t>Auxiliaries</a:t>
            </a:r>
            <a:r>
              <a:rPr lang="en-US" sz="2500">
                <a:solidFill>
                  <a:srgbClr val="000000"/>
                </a:solidFill>
                <a:latin typeface="Arial"/>
                <a:ea typeface="Arial"/>
                <a:cs typeface="Arial"/>
                <a:sym typeface="Arial"/>
              </a:rPr>
              <a:t> entered Croke Park and opened fire on the crowd, killing 12 people including Tipperary player Michael Hogan. The British are brought under fire in international relations for the attack.</a:t>
            </a:r>
          </a:p>
          <a:p>
            <a:pPr algn="l">
              <a:lnSpc>
                <a:spcPts val="3500"/>
              </a:lnSpc>
            </a:pP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28 November 1920 </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Tom Barry </a:t>
            </a:r>
            <a:r>
              <a:rPr lang="en-US" sz="2500">
                <a:solidFill>
                  <a:srgbClr val="000000"/>
                </a:solidFill>
                <a:latin typeface="Arial"/>
                <a:ea typeface="Arial"/>
                <a:cs typeface="Arial"/>
                <a:sym typeface="Arial"/>
              </a:rPr>
              <a:t>and the West Cork Brigade ambushed and killed 18 Auxiliaries in Kilmichael, Co. Cork; the Auxiliaries burn Cork City Centre in retaliation</a:t>
            </a:r>
          </a:p>
          <a:p>
            <a:pPr algn="l">
              <a:lnSpc>
                <a:spcPts val="3500"/>
              </a:lnSpc>
            </a:pP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25 May 1921 – </a:t>
            </a:r>
            <a:r>
              <a:rPr lang="en-US" sz="2500">
                <a:solidFill>
                  <a:srgbClr val="000000"/>
                </a:solidFill>
                <a:latin typeface="Arial"/>
                <a:ea typeface="Arial"/>
                <a:cs typeface="Arial"/>
                <a:sym typeface="Arial"/>
              </a:rPr>
              <a:t>The IRA burn </a:t>
            </a:r>
            <a:r>
              <a:rPr lang="en-US" sz="2500" b="true">
                <a:solidFill>
                  <a:srgbClr val="000000"/>
                </a:solidFill>
                <a:latin typeface="Arial Bold"/>
                <a:ea typeface="Arial Bold"/>
                <a:cs typeface="Arial Bold"/>
                <a:sym typeface="Arial Bold"/>
              </a:rPr>
              <a:t>Custom House</a:t>
            </a:r>
            <a:r>
              <a:rPr lang="en-US" sz="2500">
                <a:solidFill>
                  <a:srgbClr val="000000"/>
                </a:solidFill>
                <a:latin typeface="Arial"/>
                <a:ea typeface="Arial"/>
                <a:cs typeface="Arial"/>
                <a:sym typeface="Arial"/>
              </a:rPr>
              <a:t> which lasted five days, destroying centuries of records. Eighty IRA men were killed or captured.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2078821"/>
            <a:ext cx="5189162" cy="6129358"/>
          </a:xfrm>
          <a:custGeom>
            <a:avLst/>
            <a:gdLst/>
            <a:ahLst/>
            <a:cxnLst/>
            <a:rect r="r" b="b" t="t" l="l"/>
            <a:pathLst>
              <a:path h="6129358" w="5189162">
                <a:moveTo>
                  <a:pt x="0" y="0"/>
                </a:moveTo>
                <a:lnTo>
                  <a:pt x="5189162" y="0"/>
                </a:lnTo>
                <a:lnTo>
                  <a:pt x="5189162" y="6129358"/>
                </a:lnTo>
                <a:lnTo>
                  <a:pt x="0" y="6129358"/>
                </a:lnTo>
                <a:lnTo>
                  <a:pt x="0" y="0"/>
                </a:lnTo>
                <a:close/>
              </a:path>
            </a:pathLst>
          </a:custGeom>
          <a:blipFill>
            <a:blip r:embed="rId2"/>
            <a:stretch>
              <a:fillRect l="0" t="0" r="0" b="0"/>
            </a:stretch>
          </a:blipFill>
        </p:spPr>
      </p:sp>
      <p:sp>
        <p:nvSpPr>
          <p:cNvPr name="Freeform 7" id="7"/>
          <p:cNvSpPr/>
          <p:nvPr/>
        </p:nvSpPr>
        <p:spPr>
          <a:xfrm flipH="false" flipV="false" rot="0">
            <a:off x="5951162" y="1110026"/>
            <a:ext cx="10988098" cy="8066948"/>
          </a:xfrm>
          <a:custGeom>
            <a:avLst/>
            <a:gdLst/>
            <a:ahLst/>
            <a:cxnLst/>
            <a:rect r="r" b="b" t="t" l="l"/>
            <a:pathLst>
              <a:path h="8066948" w="10988098">
                <a:moveTo>
                  <a:pt x="0" y="0"/>
                </a:moveTo>
                <a:lnTo>
                  <a:pt x="10988098" y="0"/>
                </a:lnTo>
                <a:lnTo>
                  <a:pt x="10988098" y="8066948"/>
                </a:lnTo>
                <a:lnTo>
                  <a:pt x="0" y="8066948"/>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727901" y="3632199"/>
            <a:ext cx="10832199" cy="6093112"/>
          </a:xfrm>
          <a:custGeom>
            <a:avLst/>
            <a:gdLst/>
            <a:ahLst/>
            <a:cxnLst/>
            <a:rect r="r" b="b" t="t" l="l"/>
            <a:pathLst>
              <a:path h="6093112" w="10832199">
                <a:moveTo>
                  <a:pt x="0" y="0"/>
                </a:moveTo>
                <a:lnTo>
                  <a:pt x="10832198" y="0"/>
                </a:lnTo>
                <a:lnTo>
                  <a:pt x="10832198" y="6093112"/>
                </a:lnTo>
                <a:lnTo>
                  <a:pt x="0" y="6093112"/>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End of the War</a:t>
            </a:r>
          </a:p>
        </p:txBody>
      </p:sp>
      <p:sp>
        <p:nvSpPr>
          <p:cNvPr name="TextBox 9" id="9"/>
          <p:cNvSpPr txBox="true"/>
          <p:nvPr/>
        </p:nvSpPr>
        <p:spPr>
          <a:xfrm rot="0">
            <a:off x="1028700" y="1838325"/>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Both the Irish and British governments realised the need for peace as death tolls rose. </a:t>
            </a:r>
            <a:r>
              <a:rPr lang="en-US" sz="2500">
                <a:solidFill>
                  <a:srgbClr val="000000"/>
                </a:solidFill>
                <a:latin typeface="Arial"/>
                <a:ea typeface="Arial"/>
                <a:cs typeface="Arial"/>
                <a:sym typeface="Arial"/>
              </a:rPr>
              <a:t>The war cost Britain </a:t>
            </a:r>
            <a:r>
              <a:rPr lang="en-US" sz="2500" i="true">
                <a:solidFill>
                  <a:srgbClr val="000000"/>
                </a:solidFill>
                <a:latin typeface="Arial Italics"/>
                <a:ea typeface="Arial Italics"/>
                <a:cs typeface="Arial Italics"/>
                <a:sym typeface="Arial Italics"/>
              </a:rPr>
              <a:t>£20 million </a:t>
            </a:r>
            <a:r>
              <a:rPr lang="en-US" sz="2500">
                <a:solidFill>
                  <a:srgbClr val="000000"/>
                </a:solidFill>
                <a:latin typeface="Arial"/>
                <a:ea typeface="Arial"/>
                <a:cs typeface="Arial"/>
                <a:sym typeface="Arial"/>
              </a:rPr>
              <a:t>a year while the Irish were running out of arms and ammunition. The British were also under fire from home and international criticism for the actions of the </a:t>
            </a:r>
            <a:r>
              <a:rPr lang="en-US" sz="2500" b="true">
                <a:solidFill>
                  <a:srgbClr val="000000"/>
                </a:solidFill>
                <a:latin typeface="Arial Bold"/>
                <a:ea typeface="Arial Bold"/>
                <a:cs typeface="Arial Bold"/>
                <a:sym typeface="Arial Bold"/>
              </a:rPr>
              <a:t>Black and Tans</a:t>
            </a:r>
            <a:r>
              <a:rPr lang="en-US" sz="2500">
                <a:solidFill>
                  <a:srgbClr val="000000"/>
                </a:solidFill>
                <a:latin typeface="Arial"/>
                <a:ea typeface="Arial"/>
                <a:cs typeface="Arial"/>
                <a:sym typeface="Arial"/>
              </a:rPr>
              <a:t>, and the </a:t>
            </a:r>
            <a:r>
              <a:rPr lang="en-US" sz="2500" b="true">
                <a:solidFill>
                  <a:srgbClr val="000000"/>
                </a:solidFill>
                <a:latin typeface="Arial Bold"/>
                <a:ea typeface="Arial Bold"/>
                <a:cs typeface="Arial Bold"/>
                <a:sym typeface="Arial Bold"/>
              </a:rPr>
              <a:t>Auxiliaries</a:t>
            </a:r>
            <a:r>
              <a:rPr lang="en-US" sz="2500">
                <a:solidFill>
                  <a:srgbClr val="000000"/>
                </a:solidFill>
                <a:latin typeface="Arial"/>
                <a:ea typeface="Arial"/>
                <a:cs typeface="Arial"/>
                <a:sym typeface="Arial"/>
              </a:rPr>
              <a:t> against Irish civilians. A truce was agreed upon by </a:t>
            </a:r>
            <a:r>
              <a:rPr lang="en-US" sz="2500" b="true">
                <a:solidFill>
                  <a:srgbClr val="000000"/>
                </a:solidFill>
                <a:latin typeface="Arial Bold"/>
                <a:ea typeface="Arial Bold"/>
                <a:cs typeface="Arial Bold"/>
                <a:sym typeface="Arial Bold"/>
              </a:rPr>
              <a:t>Lloyd George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Eamon de Valera </a:t>
            </a:r>
            <a:r>
              <a:rPr lang="en-US" sz="2500">
                <a:solidFill>
                  <a:srgbClr val="000000"/>
                </a:solidFill>
                <a:latin typeface="Arial"/>
                <a:ea typeface="Arial"/>
                <a:cs typeface="Arial"/>
                <a:sym typeface="Arial"/>
              </a:rPr>
              <a:t>on the </a:t>
            </a:r>
            <a:r>
              <a:rPr lang="en-US" sz="2500" b="true">
                <a:solidFill>
                  <a:srgbClr val="000000"/>
                </a:solidFill>
                <a:latin typeface="Arial Bold"/>
                <a:ea typeface="Arial Bold"/>
                <a:cs typeface="Arial Bold"/>
                <a:sym typeface="Arial Bold"/>
              </a:rPr>
              <a:t>11 July 1921</a:t>
            </a:r>
            <a:r>
              <a:rPr lang="en-US" sz="2500">
                <a:solidFill>
                  <a:srgbClr val="000000"/>
                </a:solidFill>
                <a:latin typeface="Arial"/>
                <a:ea typeface="Arial"/>
                <a:cs typeface="Arial"/>
                <a:sym typeface="Arial"/>
              </a:rPr>
              <a:t>.</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226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When and how did the War of Independence begin?</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guerrilla warfare.</a:t>
            </a:r>
          </a:p>
          <a:p>
            <a:pPr algn="l" marL="539749" indent="-269875" lvl="1">
              <a:lnSpc>
                <a:spcPts val="3499"/>
              </a:lnSpc>
              <a:buAutoNum type="arabicPeriod" startAt="1"/>
            </a:pPr>
            <a:r>
              <a:rPr lang="en-US" sz="2499">
                <a:solidFill>
                  <a:srgbClr val="0DA33B"/>
                </a:solidFill>
                <a:latin typeface="Arial"/>
                <a:ea typeface="Arial"/>
                <a:cs typeface="Arial"/>
                <a:sym typeface="Arial"/>
              </a:rPr>
              <a:t>Who were (a) the Black and Tans and (b) the Auxiliaries?</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a reprisal? </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bloodiest event of the War?</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a truce declared in July 1921? (Give 3 reasons)</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20.7: THE ANGLO-IRISH TREATY, 1921</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20.7: the anglo-irish treaty, 1921</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5384799"/>
          <a:ext cx="15609955" cy="1524000"/>
        </p:xfrm>
        <a:graphic>
          <a:graphicData uri="http://schemas.openxmlformats.org/drawingml/2006/table">
            <a:tbl>
              <a:tblPr/>
              <a:tblGrid>
                <a:gridCol w="7804977"/>
                <a:gridCol w="7804977"/>
              </a:tblGrid>
              <a:tr h="508000">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What the Irish wanted:</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DA33B"/>
                    </a:solidFill>
                  </a:tcPr>
                </a:tc>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What the British wanted:</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00000"/>
                    </a:solidFill>
                  </a:tcPr>
                </a:tc>
              </a:tr>
              <a:tr h="508000">
                <a:tc>
                  <a:txBody>
                    <a:bodyPr anchor="t" rtlCol="false"/>
                    <a:lstStyle/>
                    <a:p>
                      <a:pPr algn="ctr">
                        <a:lnSpc>
                          <a:spcPts val="3499"/>
                        </a:lnSpc>
                        <a:defRPr/>
                      </a:pPr>
                      <a:r>
                        <a:rPr lang="en-US" sz="2499">
                          <a:solidFill>
                            <a:srgbClr val="000000"/>
                          </a:solidFill>
                          <a:latin typeface="Arial"/>
                          <a:ea typeface="Arial"/>
                          <a:cs typeface="Arial"/>
                          <a:sym typeface="Arial"/>
                        </a:rPr>
                        <a:t>A republic completely independent of Britain.</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To keep Ireland within the British Empire.</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8000">
                <a:tc>
                  <a:txBody>
                    <a:bodyPr anchor="t" rtlCol="false"/>
                    <a:lstStyle/>
                    <a:p>
                      <a:pPr algn="ctr">
                        <a:lnSpc>
                          <a:spcPts val="3499"/>
                        </a:lnSpc>
                        <a:defRPr/>
                      </a:pPr>
                      <a:r>
                        <a:rPr lang="en-US" sz="2499">
                          <a:solidFill>
                            <a:srgbClr val="000000"/>
                          </a:solidFill>
                          <a:latin typeface="Arial"/>
                          <a:ea typeface="Arial"/>
                          <a:cs typeface="Arial"/>
                          <a:sym typeface="Arial"/>
                        </a:rPr>
                        <a:t>No border/partition between North and South.</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To protect the Ulster Unionists.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Treaty Negotiations</a:t>
            </a:r>
          </a:p>
        </p:txBody>
      </p:sp>
      <p:sp>
        <p:nvSpPr>
          <p:cNvPr name="TextBox 9" id="9"/>
          <p:cNvSpPr txBox="true"/>
          <p:nvPr/>
        </p:nvSpPr>
        <p:spPr>
          <a:xfrm rot="0">
            <a:off x="1028700" y="1838325"/>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Sinn Féin sent a delegation of </a:t>
            </a:r>
            <a:r>
              <a:rPr lang="en-US" sz="2500" b="true">
                <a:solidFill>
                  <a:srgbClr val="0DA33B"/>
                </a:solidFill>
                <a:latin typeface="Arial Bold"/>
                <a:ea typeface="Arial Bold"/>
                <a:cs typeface="Arial Bold"/>
                <a:sym typeface="Arial Bold"/>
              </a:rPr>
              <a:t>Arthur Griffith</a:t>
            </a:r>
            <a:r>
              <a:rPr lang="en-US" sz="2500">
                <a:solidFill>
                  <a:srgbClr val="000000"/>
                </a:solidFill>
                <a:latin typeface="Arial"/>
                <a:ea typeface="Arial"/>
                <a:cs typeface="Arial"/>
                <a:sym typeface="Arial"/>
              </a:rPr>
              <a:t>, </a:t>
            </a:r>
            <a:r>
              <a:rPr lang="en-US" sz="2500" b="true">
                <a:solidFill>
                  <a:srgbClr val="0DA33B"/>
                </a:solidFill>
                <a:latin typeface="Arial Bold"/>
                <a:ea typeface="Arial Bold"/>
                <a:cs typeface="Arial Bold"/>
                <a:sym typeface="Arial Bold"/>
              </a:rPr>
              <a:t>Michael Collins</a:t>
            </a:r>
            <a:r>
              <a:rPr lang="en-US" sz="2500">
                <a:solidFill>
                  <a:srgbClr val="000000"/>
                </a:solidFill>
                <a:latin typeface="Arial"/>
                <a:ea typeface="Arial"/>
                <a:cs typeface="Arial"/>
                <a:sym typeface="Arial"/>
              </a:rPr>
              <a:t>, </a:t>
            </a:r>
            <a:r>
              <a:rPr lang="en-US" sz="2500" b="true">
                <a:solidFill>
                  <a:srgbClr val="0DA33B"/>
                </a:solidFill>
                <a:latin typeface="Arial Bold"/>
                <a:ea typeface="Arial Bold"/>
                <a:cs typeface="Arial Bold"/>
                <a:sym typeface="Arial Bold"/>
              </a:rPr>
              <a:t>Robert Barton</a:t>
            </a:r>
            <a:r>
              <a:rPr lang="en-US" sz="2500">
                <a:solidFill>
                  <a:srgbClr val="000000"/>
                </a:solidFill>
                <a:latin typeface="Arial"/>
                <a:ea typeface="Arial"/>
                <a:cs typeface="Arial"/>
                <a:sym typeface="Arial"/>
              </a:rPr>
              <a:t>, </a:t>
            </a:r>
            <a:r>
              <a:rPr lang="en-US" sz="2500" b="true">
                <a:solidFill>
                  <a:srgbClr val="0DA33B"/>
                </a:solidFill>
                <a:latin typeface="Arial Bold"/>
                <a:ea typeface="Arial Bold"/>
                <a:cs typeface="Arial Bold"/>
                <a:sym typeface="Arial Bold"/>
              </a:rPr>
              <a:t>Éamonn Duggan</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and </a:t>
            </a:r>
            <a:r>
              <a:rPr lang="en-US" sz="2500" b="true">
                <a:solidFill>
                  <a:srgbClr val="0DA33B"/>
                </a:solidFill>
                <a:latin typeface="Arial Bold"/>
                <a:ea typeface="Arial Bold"/>
                <a:cs typeface="Arial Bold"/>
                <a:sym typeface="Arial Bold"/>
              </a:rPr>
              <a:t>George Gavan Duffy</a:t>
            </a:r>
            <a:r>
              <a:rPr lang="en-US" sz="2500">
                <a:solidFill>
                  <a:srgbClr val="000000"/>
                </a:solidFill>
                <a:latin typeface="Arial"/>
                <a:ea typeface="Arial"/>
                <a:cs typeface="Arial"/>
                <a:sym typeface="Arial"/>
              </a:rPr>
              <a:t> to London with </a:t>
            </a:r>
            <a:r>
              <a:rPr lang="en-US" sz="2500" b="true">
                <a:solidFill>
                  <a:srgbClr val="0DA33B"/>
                </a:solidFill>
                <a:latin typeface="Arial Bold"/>
                <a:ea typeface="Arial Bold"/>
                <a:cs typeface="Arial Bold"/>
                <a:sym typeface="Arial Bold"/>
              </a:rPr>
              <a:t>Erskine Childers</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serving as a secretary. Although the Irish delegation had been sent as </a:t>
            </a:r>
            <a:r>
              <a:rPr lang="en-US" sz="2500" i="true" b="true">
                <a:solidFill>
                  <a:srgbClr val="0DA33B"/>
                </a:solidFill>
                <a:latin typeface="Arial Bold Italics"/>
                <a:ea typeface="Arial Bold Italics"/>
                <a:cs typeface="Arial Bold Italics"/>
                <a:sym typeface="Arial Bold Italics"/>
              </a:rPr>
              <a:t>plenipotentiaries</a:t>
            </a:r>
            <a:r>
              <a:rPr lang="en-US" sz="2500">
                <a:solidFill>
                  <a:srgbClr val="0DA33B"/>
                </a:solidFill>
                <a:latin typeface="Arial"/>
                <a:ea typeface="Arial"/>
                <a:cs typeface="Arial"/>
                <a:sym typeface="Arial"/>
              </a:rPr>
              <a:t> </a:t>
            </a:r>
            <a:r>
              <a:rPr lang="en-US" sz="2500">
                <a:solidFill>
                  <a:srgbClr val="000000"/>
                </a:solidFill>
                <a:latin typeface="Arial"/>
                <a:ea typeface="Arial"/>
                <a:cs typeface="Arial"/>
                <a:sym typeface="Arial"/>
              </a:rPr>
              <a:t>(</a:t>
            </a:r>
            <a:r>
              <a:rPr lang="en-US" sz="2500" u="sng">
                <a:solidFill>
                  <a:srgbClr val="00DF24"/>
                </a:solidFill>
                <a:latin typeface="Arial"/>
                <a:ea typeface="Arial"/>
                <a:cs typeface="Arial"/>
                <a:sym typeface="Arial"/>
              </a:rPr>
              <a:t>negotiators empowered to sign a treaty without reference back to their superiors</a:t>
            </a:r>
            <a:r>
              <a:rPr lang="en-US" sz="2500">
                <a:solidFill>
                  <a:srgbClr val="000000"/>
                </a:solidFill>
                <a:latin typeface="Arial"/>
                <a:ea typeface="Arial"/>
                <a:cs typeface="Arial"/>
                <a:sym typeface="Arial"/>
              </a:rPr>
              <a:t>), de Valera wanted information sent back to him before anything was signed, contradicting the status of the delegations. He also wanted to be in Ireland to deal with groups like the IRA if needed.</a:t>
            </a:r>
          </a:p>
          <a:p>
            <a:pPr algn="l">
              <a:lnSpc>
                <a:spcPts val="3500"/>
              </a:lnSpc>
            </a:pPr>
            <a:r>
              <a:rPr lang="en-US" sz="2500">
                <a:solidFill>
                  <a:srgbClr val="000000"/>
                </a:solidFill>
                <a:latin typeface="Arial"/>
                <a:ea typeface="Arial"/>
                <a:cs typeface="Arial"/>
                <a:sym typeface="Arial"/>
              </a:rPr>
              <a:t>The British delegation comprised of </a:t>
            </a:r>
            <a:r>
              <a:rPr lang="en-US" sz="2500" b="true">
                <a:solidFill>
                  <a:srgbClr val="C00000"/>
                </a:solidFill>
                <a:latin typeface="Arial Bold"/>
                <a:ea typeface="Arial Bold"/>
                <a:cs typeface="Arial Bold"/>
                <a:sym typeface="Arial Bold"/>
              </a:rPr>
              <a:t>Lloyd George</a:t>
            </a:r>
            <a:r>
              <a:rPr lang="en-US" sz="2500" b="true">
                <a:solidFill>
                  <a:srgbClr val="000000"/>
                </a:solidFill>
                <a:latin typeface="Arial Bold"/>
                <a:ea typeface="Arial Bold"/>
                <a:cs typeface="Arial Bold"/>
                <a:sym typeface="Arial Bold"/>
              </a:rPr>
              <a:t>, </a:t>
            </a:r>
            <a:r>
              <a:rPr lang="en-US" sz="2500" b="true">
                <a:solidFill>
                  <a:srgbClr val="C00000"/>
                </a:solidFill>
                <a:latin typeface="Arial Bold"/>
                <a:ea typeface="Arial Bold"/>
                <a:cs typeface="Arial Bold"/>
                <a:sym typeface="Arial Bold"/>
              </a:rPr>
              <a:t>Winston Churchill</a:t>
            </a:r>
            <a:r>
              <a:rPr lang="en-US" sz="2500" b="true">
                <a:solidFill>
                  <a:srgbClr val="000000"/>
                </a:solidFill>
                <a:latin typeface="Arial Bold"/>
                <a:ea typeface="Arial Bold"/>
                <a:cs typeface="Arial Bold"/>
                <a:sym typeface="Arial Bold"/>
              </a:rPr>
              <a:t>, </a:t>
            </a:r>
            <a:r>
              <a:rPr lang="en-US" sz="2500" b="true">
                <a:solidFill>
                  <a:srgbClr val="C00000"/>
                </a:solidFill>
                <a:latin typeface="Arial Bold"/>
                <a:ea typeface="Arial Bold"/>
                <a:cs typeface="Arial Bold"/>
                <a:sym typeface="Arial Bold"/>
              </a:rPr>
              <a:t>Austin Chamberlain</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and</a:t>
            </a:r>
            <a:r>
              <a:rPr lang="en-US" sz="2500" b="true">
                <a:solidFill>
                  <a:srgbClr val="000000"/>
                </a:solidFill>
                <a:latin typeface="Arial Bold"/>
                <a:ea typeface="Arial Bold"/>
                <a:cs typeface="Arial Bold"/>
                <a:sym typeface="Arial Bold"/>
              </a:rPr>
              <a:t> </a:t>
            </a:r>
            <a:r>
              <a:rPr lang="en-US" sz="2500" b="true">
                <a:solidFill>
                  <a:srgbClr val="C00000"/>
                </a:solidFill>
                <a:latin typeface="Arial Bold"/>
                <a:ea typeface="Arial Bold"/>
                <a:cs typeface="Arial Bold"/>
                <a:sym typeface="Arial Bold"/>
              </a:rPr>
              <a:t>Lord Birkenhead</a:t>
            </a:r>
            <a:r>
              <a:rPr lang="en-US" sz="2500">
                <a:solidFill>
                  <a:srgbClr val="000000"/>
                </a:solidFill>
                <a:latin typeface="Arial"/>
                <a:ea typeface="Arial"/>
                <a:cs typeface="Arial"/>
                <a:sym typeface="Arial"/>
              </a:rPr>
              <a:t>. All four were very experienced compared to their Irish counterparts and had been involved in the negotiations of the </a:t>
            </a:r>
            <a:r>
              <a:rPr lang="en-US" sz="2500" b="true">
                <a:solidFill>
                  <a:srgbClr val="43008F"/>
                </a:solidFill>
                <a:latin typeface="Arial Bold"/>
                <a:ea typeface="Arial Bold"/>
                <a:cs typeface="Arial Bold"/>
                <a:sym typeface="Arial Bold"/>
              </a:rPr>
              <a:t>Treaty of Versailles</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at the end of World War I.</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6804024"/>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negotiations lasted two months from October to December 1921. </a:t>
            </a:r>
            <a:r>
              <a:rPr lang="en-US" sz="2500">
                <a:solidFill>
                  <a:srgbClr val="000000"/>
                </a:solidFill>
                <a:latin typeface="Arial"/>
                <a:ea typeface="Arial"/>
                <a:cs typeface="Arial"/>
                <a:sym typeface="Arial"/>
              </a:rPr>
              <a:t>The Irish quickly realised a compromise was needed. They were in regular contact with de Valera and the government at home but were pressured by Lloyd George to accept a deal, with the threat of restarting the war if they refused. </a:t>
            </a:r>
          </a:p>
          <a:p>
            <a:pPr algn="l">
              <a:lnSpc>
                <a:spcPts val="3500"/>
              </a:lnSpc>
            </a:pPr>
            <a:r>
              <a:rPr lang="en-US" sz="2500">
                <a:solidFill>
                  <a:srgbClr val="000000"/>
                </a:solidFill>
                <a:latin typeface="Arial"/>
                <a:ea typeface="Arial"/>
                <a:cs typeface="Arial"/>
                <a:sym typeface="Arial"/>
              </a:rPr>
              <a:t>De Valera had met with Lloyd George on four occasions at Downing Street in July 1921</a:t>
            </a:r>
          </a:p>
          <a:p>
            <a:pPr algn="l">
              <a:lnSpc>
                <a:spcPts val="3500"/>
              </a:lnSpc>
            </a:pPr>
            <a:r>
              <a:rPr lang="en-US" sz="2500">
                <a:solidFill>
                  <a:srgbClr val="000000"/>
                </a:solidFill>
                <a:latin typeface="Arial"/>
                <a:ea typeface="Arial"/>
                <a:cs typeface="Arial"/>
                <a:sym typeface="Arial"/>
              </a:rPr>
              <a:t>Griffith and Collins accepted the deal laid out by the British. Both men felt that de Valera had set them up for failure, knowing there was an unpleasant compromise in store.</a:t>
            </a:r>
          </a:p>
          <a:p>
            <a:pPr algn="l">
              <a:lnSpc>
                <a:spcPts val="3500"/>
              </a:lnSpc>
            </a:pP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9991204" y="767352"/>
            <a:ext cx="6948056" cy="8752295"/>
          </a:xfrm>
          <a:custGeom>
            <a:avLst/>
            <a:gdLst/>
            <a:ahLst/>
            <a:cxnLst/>
            <a:rect r="r" b="b" t="t" l="l"/>
            <a:pathLst>
              <a:path h="8752295" w="6948056">
                <a:moveTo>
                  <a:pt x="0" y="0"/>
                </a:moveTo>
                <a:lnTo>
                  <a:pt x="6948056" y="0"/>
                </a:lnTo>
                <a:lnTo>
                  <a:pt x="6948056" y="8752296"/>
                </a:lnTo>
                <a:lnTo>
                  <a:pt x="0" y="8752296"/>
                </a:lnTo>
                <a:lnTo>
                  <a:pt x="0" y="0"/>
                </a:lnTo>
                <a:close/>
              </a:path>
            </a:pathLst>
          </a:custGeom>
          <a:blipFill>
            <a:blip r:embed="rId2"/>
            <a:stretch>
              <a:fillRect l="0" t="0" r="0" b="0"/>
            </a:stretch>
          </a:blipFill>
        </p:spPr>
      </p:sp>
      <p:sp>
        <p:nvSpPr>
          <p:cNvPr name="Freeform 7" id="7"/>
          <p:cNvSpPr/>
          <p:nvPr/>
        </p:nvSpPr>
        <p:spPr>
          <a:xfrm flipH="false" flipV="false" rot="0">
            <a:off x="685800" y="2447589"/>
            <a:ext cx="9305404" cy="5734455"/>
          </a:xfrm>
          <a:custGeom>
            <a:avLst/>
            <a:gdLst/>
            <a:ahLst/>
            <a:cxnLst/>
            <a:rect r="r" b="b" t="t" l="l"/>
            <a:pathLst>
              <a:path h="5734455" w="9305404">
                <a:moveTo>
                  <a:pt x="0" y="0"/>
                </a:moveTo>
                <a:lnTo>
                  <a:pt x="9305404" y="0"/>
                </a:lnTo>
                <a:lnTo>
                  <a:pt x="9305404" y="5734455"/>
                </a:lnTo>
                <a:lnTo>
                  <a:pt x="0" y="5734455"/>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5534" y="1640031"/>
            <a:ext cx="10046142"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On the </a:t>
            </a:r>
            <a:r>
              <a:rPr lang="en-US" sz="2500" b="true">
                <a:solidFill>
                  <a:srgbClr val="000000"/>
                </a:solidFill>
                <a:latin typeface="Arial Bold"/>
                <a:ea typeface="Arial Bold"/>
                <a:cs typeface="Arial Bold"/>
                <a:sym typeface="Arial Bold"/>
              </a:rPr>
              <a:t>6th December 1921</a:t>
            </a:r>
            <a:r>
              <a:rPr lang="en-US" sz="2500">
                <a:solidFill>
                  <a:srgbClr val="000000"/>
                </a:solidFill>
                <a:latin typeface="Arial"/>
                <a:ea typeface="Arial"/>
                <a:cs typeface="Arial"/>
                <a:sym typeface="Arial"/>
              </a:rPr>
              <a:t>, the 'Treaty between Great Britain and Ireland' (The </a:t>
            </a:r>
            <a:r>
              <a:rPr lang="en-US" sz="2500" b="true">
                <a:solidFill>
                  <a:srgbClr val="000000"/>
                </a:solidFill>
                <a:latin typeface="Arial Bold"/>
                <a:ea typeface="Arial Bold"/>
                <a:cs typeface="Arial Bold"/>
                <a:sym typeface="Arial Bold"/>
              </a:rPr>
              <a:t>1921 Anglo-Irish Treaty</a:t>
            </a:r>
            <a:r>
              <a:rPr lang="en-US" sz="2500">
                <a:solidFill>
                  <a:srgbClr val="000000"/>
                </a:solidFill>
                <a:latin typeface="Arial"/>
                <a:ea typeface="Arial"/>
                <a:cs typeface="Arial"/>
                <a:sym typeface="Arial"/>
              </a:rPr>
              <a:t>) was signed. The main terms were:</a:t>
            </a:r>
          </a:p>
          <a:p>
            <a:pPr algn="l" marL="539754" indent="-269877" lvl="1">
              <a:lnSpc>
                <a:spcPts val="3500"/>
              </a:lnSpc>
              <a:buFont typeface="Arial"/>
              <a:buChar char="•"/>
            </a:pPr>
            <a:r>
              <a:rPr lang="en-US" sz="2500">
                <a:solidFill>
                  <a:srgbClr val="000000"/>
                </a:solidFill>
                <a:latin typeface="Arial"/>
                <a:ea typeface="Arial"/>
                <a:cs typeface="Arial"/>
                <a:sym typeface="Arial"/>
              </a:rPr>
              <a:t>Ireland would not be a republic but a </a:t>
            </a:r>
            <a:r>
              <a:rPr lang="en-US" b="true" sz="2500">
                <a:solidFill>
                  <a:srgbClr val="000000"/>
                </a:solidFill>
                <a:latin typeface="Arial Bold"/>
                <a:ea typeface="Arial Bold"/>
                <a:cs typeface="Arial Bold"/>
                <a:sym typeface="Arial Bold"/>
              </a:rPr>
              <a:t>dominion</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self-governing country within the British Empire</a:t>
            </a:r>
            <a:r>
              <a:rPr lang="en-US" sz="2500">
                <a:solidFill>
                  <a:srgbClr val="000000"/>
                </a:solidFill>
                <a:latin typeface="Arial"/>
                <a:ea typeface="Arial"/>
                <a:cs typeface="Arial"/>
                <a:sym typeface="Arial"/>
              </a:rPr>
              <a:t>). It would have its own parliament in Dublin but the British Monarch (King/Queen) would remain head of the State.</a:t>
            </a:r>
          </a:p>
          <a:p>
            <a:pPr algn="l" marL="539754" indent="-269877" lvl="1">
              <a:lnSpc>
                <a:spcPts val="3500"/>
              </a:lnSpc>
              <a:buFont typeface="Arial"/>
              <a:buChar char="•"/>
            </a:pPr>
            <a:r>
              <a:rPr lang="en-US" sz="2500">
                <a:solidFill>
                  <a:srgbClr val="000000"/>
                </a:solidFill>
                <a:latin typeface="Arial"/>
                <a:ea typeface="Arial"/>
                <a:cs typeface="Arial"/>
                <a:sym typeface="Arial"/>
              </a:rPr>
              <a:t>Ireland would be called the </a:t>
            </a:r>
            <a:r>
              <a:rPr lang="en-US" b="true" sz="2500">
                <a:solidFill>
                  <a:srgbClr val="000000"/>
                </a:solidFill>
                <a:latin typeface="Arial Bold"/>
                <a:ea typeface="Arial Bold"/>
                <a:cs typeface="Arial Bold"/>
                <a:sym typeface="Arial Bold"/>
              </a:rPr>
              <a:t>Irish Free State</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governor-general</a:t>
            </a:r>
            <a:r>
              <a:rPr lang="en-US" sz="2500">
                <a:solidFill>
                  <a:srgbClr val="000000"/>
                </a:solidFill>
                <a:latin typeface="Arial"/>
                <a:ea typeface="Arial"/>
                <a:cs typeface="Arial"/>
                <a:sym typeface="Arial"/>
              </a:rPr>
              <a:t> would be the King’s representative in the Free State.</a:t>
            </a:r>
          </a:p>
          <a:p>
            <a:pPr algn="l" marL="539754" indent="-269877" lvl="1">
              <a:lnSpc>
                <a:spcPts val="3500"/>
              </a:lnSpc>
              <a:buFont typeface="Arial"/>
              <a:buChar char="•"/>
            </a:pPr>
            <a:r>
              <a:rPr lang="en-US" sz="2500">
                <a:solidFill>
                  <a:srgbClr val="000000"/>
                </a:solidFill>
                <a:latin typeface="Arial"/>
                <a:ea typeface="Arial"/>
                <a:cs typeface="Arial"/>
                <a:sym typeface="Arial"/>
              </a:rPr>
              <a:t>All TDs would have to take an </a:t>
            </a:r>
            <a:r>
              <a:rPr lang="en-US" b="true" sz="2500">
                <a:solidFill>
                  <a:srgbClr val="000000"/>
                </a:solidFill>
                <a:latin typeface="Arial Bold"/>
                <a:ea typeface="Arial Bold"/>
                <a:cs typeface="Arial Bold"/>
                <a:sym typeface="Arial Bold"/>
              </a:rPr>
              <a:t>oath of allegiance to the British Crown</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Britain would keep three naval ports in Ireland – </a:t>
            </a:r>
            <a:r>
              <a:rPr lang="en-US" b="true" sz="2500">
                <a:solidFill>
                  <a:srgbClr val="000000"/>
                </a:solidFill>
                <a:latin typeface="Arial Bold"/>
                <a:ea typeface="Arial Bold"/>
                <a:cs typeface="Arial Bold"/>
                <a:sym typeface="Arial Bold"/>
              </a:rPr>
              <a:t>Cobh, Berehaven and Lough Swilly</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Government of Ireland Act 1920 </a:t>
            </a:r>
            <a:r>
              <a:rPr lang="en-US" sz="2500">
                <a:solidFill>
                  <a:srgbClr val="000000"/>
                </a:solidFill>
                <a:latin typeface="Arial"/>
                <a:ea typeface="Arial"/>
                <a:cs typeface="Arial"/>
                <a:sym typeface="Arial"/>
              </a:rPr>
              <a:t>would stand, and Northern Ireland would have its own parliament.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boundary commission</a:t>
            </a:r>
            <a:r>
              <a:rPr lang="en-US" sz="2500">
                <a:solidFill>
                  <a:srgbClr val="000000"/>
                </a:solidFill>
                <a:latin typeface="Arial"/>
                <a:ea typeface="Arial"/>
                <a:cs typeface="Arial"/>
                <a:sym typeface="Arial"/>
              </a:rPr>
              <a:t> would be set up to decide the border between North and South.</a:t>
            </a:r>
          </a:p>
        </p:txBody>
      </p:sp>
      <p:sp>
        <p:nvSpPr>
          <p:cNvPr name="Freeform 7" id="7"/>
          <p:cNvSpPr/>
          <p:nvPr/>
        </p:nvSpPr>
        <p:spPr>
          <a:xfrm flipH="false" flipV="false" rot="0">
            <a:off x="11862343" y="1629261"/>
            <a:ext cx="4286250" cy="5585830"/>
          </a:xfrm>
          <a:custGeom>
            <a:avLst/>
            <a:gdLst/>
            <a:ahLst/>
            <a:cxnLst/>
            <a:rect r="r" b="b" t="t" l="l"/>
            <a:pathLst>
              <a:path h="5585830" w="4286250">
                <a:moveTo>
                  <a:pt x="0" y="0"/>
                </a:moveTo>
                <a:lnTo>
                  <a:pt x="4286250" y="0"/>
                </a:lnTo>
                <a:lnTo>
                  <a:pt x="4286250" y="5585829"/>
                </a:lnTo>
                <a:lnTo>
                  <a:pt x="0" y="5585829"/>
                </a:lnTo>
                <a:lnTo>
                  <a:pt x="0" y="0"/>
                </a:lnTo>
                <a:close/>
              </a:path>
            </a:pathLst>
          </a:custGeom>
          <a:blipFill>
            <a:blip r:embed="rId2"/>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476736"/>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Terms of the Treaty</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1" id="11"/>
          <p:cNvGrpSpPr/>
          <p:nvPr/>
        </p:nvGrpSpPr>
        <p:grpSpPr>
          <a:xfrm rot="0">
            <a:off x="11243126" y="7796115"/>
            <a:ext cx="5524684" cy="1462185"/>
            <a:chOff x="0" y="0"/>
            <a:chExt cx="7366245" cy="1949580"/>
          </a:xfrm>
        </p:grpSpPr>
        <p:grpSp>
          <p:nvGrpSpPr>
            <p:cNvPr name="Group 12" id="12"/>
            <p:cNvGrpSpPr/>
            <p:nvPr/>
          </p:nvGrpSpPr>
          <p:grpSpPr>
            <a:xfrm rot="0">
              <a:off x="0" y="0"/>
              <a:ext cx="7366245" cy="1949580"/>
              <a:chOff x="0" y="0"/>
              <a:chExt cx="1828860" cy="484033"/>
            </a:xfrm>
          </p:grpSpPr>
          <p:sp>
            <p:nvSpPr>
              <p:cNvPr name="Freeform 13" id="13"/>
              <p:cNvSpPr/>
              <p:nvPr/>
            </p:nvSpPr>
            <p:spPr>
              <a:xfrm flipH="false" flipV="false" rot="0">
                <a:off x="0" y="0"/>
                <a:ext cx="1828860" cy="484033"/>
              </a:xfrm>
              <a:custGeom>
                <a:avLst/>
                <a:gdLst/>
                <a:ahLst/>
                <a:cxnLst/>
                <a:rect r="r" b="b" t="t" l="l"/>
                <a:pathLst>
                  <a:path h="484033" w="1828860">
                    <a:moveTo>
                      <a:pt x="0" y="0"/>
                    </a:moveTo>
                    <a:lnTo>
                      <a:pt x="1828860" y="0"/>
                    </a:lnTo>
                    <a:lnTo>
                      <a:pt x="1828860" y="484033"/>
                    </a:lnTo>
                    <a:lnTo>
                      <a:pt x="0" y="484033"/>
                    </a:lnTo>
                    <a:close/>
                  </a:path>
                </a:pathLst>
              </a:custGeom>
              <a:solidFill>
                <a:srgbClr val="D1FFBD"/>
              </a:solidFill>
              <a:ln w="38100" cap="sq">
                <a:solidFill>
                  <a:srgbClr val="004716"/>
                </a:solidFill>
                <a:prstDash val="solid"/>
                <a:miter/>
              </a:ln>
            </p:spPr>
          </p:sp>
          <p:sp>
            <p:nvSpPr>
              <p:cNvPr name="TextBox 14" id="14"/>
              <p:cNvSpPr txBox="true"/>
              <p:nvPr/>
            </p:nvSpPr>
            <p:spPr>
              <a:xfrm>
                <a:off x="0" y="-104775"/>
                <a:ext cx="1828860" cy="588808"/>
              </a:xfrm>
              <a:prstGeom prst="rect">
                <a:avLst/>
              </a:prstGeom>
            </p:spPr>
            <p:txBody>
              <a:bodyPr anchor="ctr" rtlCol="false" tIns="42485" lIns="42485" bIns="42485" rIns="42485"/>
              <a:lstStyle/>
              <a:p>
                <a:pPr algn="ctr">
                  <a:lnSpc>
                    <a:spcPts val="3500"/>
                  </a:lnSpc>
                </a:pPr>
              </a:p>
            </p:txBody>
          </p:sp>
        </p:grpSp>
        <p:sp>
          <p:nvSpPr>
            <p:cNvPr name="TextBox 15" id="15"/>
            <p:cNvSpPr txBox="true"/>
            <p:nvPr/>
          </p:nvSpPr>
          <p:spPr>
            <a:xfrm rot="0">
              <a:off x="97598" y="653836"/>
              <a:ext cx="7171050" cy="1095875"/>
            </a:xfrm>
            <a:prstGeom prst="rect">
              <a:avLst/>
            </a:prstGeom>
          </p:spPr>
          <p:txBody>
            <a:bodyPr anchor="t" rtlCol="false" tIns="0" lIns="0" bIns="0" rIns="0">
              <a:spAutoFit/>
            </a:bodyPr>
            <a:lstStyle/>
            <a:p>
              <a:pPr algn="just">
                <a:lnSpc>
                  <a:spcPts val="2062"/>
                </a:lnSpc>
              </a:pPr>
              <a:r>
                <a:rPr lang="en-US" sz="2002">
                  <a:solidFill>
                    <a:srgbClr val="0DA33B"/>
                  </a:solidFill>
                  <a:latin typeface="Arial"/>
                  <a:ea typeface="Arial"/>
                  <a:cs typeface="Arial"/>
                  <a:sym typeface="Arial"/>
                </a:rPr>
                <a:t>After Michael Collins had signed the Treaty, he wrote in a letter: '</a:t>
              </a:r>
              <a:r>
                <a:rPr lang="en-US" sz="2002" i="true">
                  <a:solidFill>
                    <a:srgbClr val="0DA33B"/>
                  </a:solidFill>
                  <a:latin typeface="Arial Italics"/>
                  <a:ea typeface="Arial Italics"/>
                  <a:cs typeface="Arial Italics"/>
                  <a:sym typeface="Arial Italics"/>
                </a:rPr>
                <a:t>I tell you this - early this morning I signed my own death warrant</a:t>
              </a:r>
              <a:r>
                <a:rPr lang="en-US" sz="2002">
                  <a:solidFill>
                    <a:srgbClr val="0DA33B"/>
                  </a:solidFill>
                  <a:latin typeface="Arial"/>
                  <a:ea typeface="Arial"/>
                  <a:cs typeface="Arial"/>
                  <a:sym typeface="Arial"/>
                </a:rPr>
                <a:t>'.</a:t>
              </a:r>
            </a:p>
          </p:txBody>
        </p:sp>
        <p:sp>
          <p:nvSpPr>
            <p:cNvPr name="TextBox 16" id="16"/>
            <p:cNvSpPr txBox="true"/>
            <p:nvPr/>
          </p:nvSpPr>
          <p:spPr>
            <a:xfrm rot="0">
              <a:off x="1920838" y="80272"/>
              <a:ext cx="3524569" cy="570442"/>
            </a:xfrm>
            <a:prstGeom prst="rect">
              <a:avLst/>
            </a:prstGeom>
          </p:spPr>
          <p:txBody>
            <a:bodyPr anchor="t" rtlCol="false" tIns="0" lIns="0" bIns="0" rIns="0">
              <a:spAutoFit/>
            </a:bodyPr>
            <a:lstStyle/>
            <a:p>
              <a:pPr algn="ctr">
                <a:lnSpc>
                  <a:spcPts val="3175"/>
                </a:lnSpc>
              </a:pPr>
              <a:r>
                <a:rPr lang="en-US" b="true" sz="2500" i="true">
                  <a:solidFill>
                    <a:srgbClr val="004716"/>
                  </a:solidFill>
                  <a:latin typeface="Arial Bold Italics"/>
                  <a:ea typeface="Arial Bold Italics"/>
                  <a:cs typeface="Arial Bold Italics"/>
                  <a:sym typeface="Arial Bold Italics"/>
                </a:rPr>
                <a:t>Did you know?</a:t>
              </a:r>
            </a:p>
          </p:txBody>
        </p:sp>
      </p:grpSp>
      <p:sp>
        <p:nvSpPr>
          <p:cNvPr name="TextBox 17" id="17"/>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8" id="18"/>
          <p:cNvGrpSpPr/>
          <p:nvPr/>
        </p:nvGrpSpPr>
        <p:grpSpPr>
          <a:xfrm rot="0">
            <a:off x="11383909" y="9751981"/>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20.1: PLANNING THE RISING</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20.1: planning the rising</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3350420"/>
          <a:ext cx="15609955" cy="4762500"/>
        </p:xfrm>
        <a:graphic>
          <a:graphicData uri="http://schemas.openxmlformats.org/drawingml/2006/table">
            <a:tbl>
              <a:tblPr/>
              <a:tblGrid>
                <a:gridCol w="7804977"/>
                <a:gridCol w="7804977"/>
              </a:tblGrid>
              <a:tr h="940978">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The Pro-Treaty Side (Arthur Griffith, Michael Collins and W.T Cosgrave)</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The Anti-Treaty Side (Éamon de Valera,Cathal Brugha and Austin Stack)</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499294">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Main arguments: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Main arguments: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940978">
                <a:tc>
                  <a:txBody>
                    <a:bodyPr anchor="t" rtlCol="false"/>
                    <a:lstStyle/>
                    <a:p>
                      <a:pPr algn="ctr">
                        <a:lnSpc>
                          <a:spcPts val="3499"/>
                        </a:lnSpc>
                        <a:defRPr/>
                      </a:pPr>
                      <a:r>
                        <a:rPr lang="en-US" sz="2499">
                          <a:solidFill>
                            <a:srgbClr val="000000"/>
                          </a:solidFill>
                          <a:latin typeface="Arial"/>
                          <a:ea typeface="Arial"/>
                          <a:cs typeface="Arial"/>
                          <a:sym typeface="Arial"/>
                        </a:rPr>
                        <a:t>They could not fund a war against the British any longer.</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They had not achieved the republic that they had fought and died for.</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940978">
                <a:tc>
                  <a:txBody>
                    <a:bodyPr anchor="t" rtlCol="false"/>
                    <a:lstStyle/>
                    <a:p>
                      <a:pPr algn="ctr">
                        <a:lnSpc>
                          <a:spcPts val="3499"/>
                        </a:lnSpc>
                        <a:defRPr/>
                      </a:pPr>
                      <a:r>
                        <a:rPr lang="en-US" sz="2499">
                          <a:solidFill>
                            <a:srgbClr val="000000"/>
                          </a:solidFill>
                          <a:latin typeface="Arial"/>
                          <a:ea typeface="Arial"/>
                          <a:cs typeface="Arial"/>
                          <a:sym typeface="Arial"/>
                        </a:rPr>
                        <a:t>The Treaty could be built upon over time and was a stepping stone to full independence.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They should have achieved better terms.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940978">
                <a:tc>
                  <a:txBody>
                    <a:bodyPr anchor="t" rtlCol="false"/>
                    <a:lstStyle/>
                    <a:p>
                      <a:pPr algn="ctr">
                        <a:lnSpc>
                          <a:spcPts val="3499"/>
                        </a:lnSpc>
                        <a:defRPr/>
                      </a:pPr>
                      <a:r>
                        <a:rPr lang="en-US" sz="2499">
                          <a:solidFill>
                            <a:srgbClr val="000000"/>
                          </a:solidFill>
                          <a:latin typeface="Arial"/>
                          <a:ea typeface="Arial"/>
                          <a:cs typeface="Arial"/>
                          <a:sym typeface="Arial"/>
                        </a:rPr>
                        <a:t>The Treaty was an improvement from Home Rule.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Irish TDs should not have to swear an oath of allegiance to the Crown.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99294">
                <a:tc>
                  <a:txBody>
                    <a:bodyPr anchor="t" rtlCol="false"/>
                    <a:lstStyle/>
                    <a:p>
                      <a:pPr algn="ctr">
                        <a:lnSpc>
                          <a:spcPts val="3499"/>
                        </a:lnSpc>
                        <a:defRPr/>
                      </a:pPr>
                      <a:r>
                        <a:rPr lang="en-US" sz="2499">
                          <a:solidFill>
                            <a:srgbClr val="000000"/>
                          </a:solidFill>
                          <a:latin typeface="Arial"/>
                          <a:ea typeface="Arial"/>
                          <a:cs typeface="Arial"/>
                          <a:sym typeface="Arial"/>
                        </a:rPr>
                        <a:t>The Treaty guaranteed immediate peace with Britain.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The Treaty left Ireland partitioned.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Reaction to the Treaty</a:t>
            </a:r>
          </a:p>
        </p:txBody>
      </p:sp>
      <p:sp>
        <p:nvSpPr>
          <p:cNvPr name="TextBox 9" id="9"/>
          <p:cNvSpPr txBox="true"/>
          <p:nvPr/>
        </p:nvSpPr>
        <p:spPr>
          <a:xfrm rot="0">
            <a:off x="1028700" y="1838325"/>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Treaty divided the people of Ireland. While many saw the Treaty as an end to fighting, others saw the Treaty as a sell out. </a:t>
            </a:r>
            <a:r>
              <a:rPr lang="en-US" sz="2500">
                <a:solidFill>
                  <a:srgbClr val="000000"/>
                </a:solidFill>
                <a:latin typeface="Arial"/>
                <a:ea typeface="Arial"/>
                <a:cs typeface="Arial"/>
                <a:sym typeface="Arial"/>
              </a:rPr>
              <a:t>The Dáil debated the Treaty from December 1921 to January 1922, splitting Sinn Féin and the IRA into two groups; </a:t>
            </a:r>
            <a:r>
              <a:rPr lang="en-US" sz="2500" b="true">
                <a:solidFill>
                  <a:srgbClr val="000000"/>
                </a:solidFill>
                <a:latin typeface="Arial Bold"/>
                <a:ea typeface="Arial Bold"/>
                <a:cs typeface="Arial Bold"/>
                <a:sym typeface="Arial Bold"/>
              </a:rPr>
              <a:t>Pro-Treaty</a:t>
            </a:r>
            <a:r>
              <a:rPr lang="en-US" sz="2500">
                <a:solidFill>
                  <a:srgbClr val="000000"/>
                </a:solidFill>
                <a:latin typeface="Arial"/>
                <a:ea typeface="Arial"/>
                <a:cs typeface="Arial"/>
                <a:sym typeface="Arial"/>
              </a:rPr>
              <a:t> (Griffith and Collins) and </a:t>
            </a:r>
            <a:r>
              <a:rPr lang="en-US" sz="2500" b="true">
                <a:solidFill>
                  <a:srgbClr val="000000"/>
                </a:solidFill>
                <a:latin typeface="Arial Bold"/>
                <a:ea typeface="Arial Bold"/>
                <a:cs typeface="Arial Bold"/>
                <a:sym typeface="Arial Bold"/>
              </a:rPr>
              <a:t>Anti-Treaty</a:t>
            </a:r>
            <a:r>
              <a:rPr lang="en-US" sz="2500">
                <a:solidFill>
                  <a:srgbClr val="000000"/>
                </a:solidFill>
                <a:latin typeface="Arial"/>
                <a:ea typeface="Arial"/>
                <a:cs typeface="Arial"/>
                <a:sym typeface="Arial"/>
              </a:rPr>
              <a:t> (de Valera). </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8160545"/>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Treaty debates ended on the </a:t>
            </a:r>
            <a:r>
              <a:rPr lang="en-US" sz="2500" b="true">
                <a:solidFill>
                  <a:srgbClr val="000000"/>
                </a:solidFill>
                <a:latin typeface="Arial Bold"/>
                <a:ea typeface="Arial Bold"/>
                <a:cs typeface="Arial Bold"/>
                <a:sym typeface="Arial Bold"/>
              </a:rPr>
              <a:t>7 January 1922 </a:t>
            </a:r>
            <a:r>
              <a:rPr lang="en-US" sz="2500">
                <a:solidFill>
                  <a:srgbClr val="000000"/>
                </a:solidFill>
                <a:latin typeface="Arial"/>
                <a:ea typeface="Arial"/>
                <a:cs typeface="Arial"/>
                <a:sym typeface="Arial"/>
              </a:rPr>
              <a:t>with the</a:t>
            </a:r>
            <a:r>
              <a:rPr lang="en-US" sz="2500" b="true">
                <a:solidFill>
                  <a:srgbClr val="000000"/>
                </a:solidFill>
                <a:latin typeface="Arial Bold"/>
                <a:ea typeface="Arial Bold"/>
                <a:cs typeface="Arial Bold"/>
                <a:sym typeface="Arial Bold"/>
              </a:rPr>
              <a:t> Pro-Treaty </a:t>
            </a:r>
            <a:r>
              <a:rPr lang="en-US" sz="2500">
                <a:solidFill>
                  <a:srgbClr val="000000"/>
                </a:solidFill>
                <a:latin typeface="Arial"/>
                <a:ea typeface="Arial"/>
                <a:cs typeface="Arial"/>
                <a:sym typeface="Arial"/>
              </a:rPr>
              <a:t>side winning by </a:t>
            </a:r>
            <a:r>
              <a:rPr lang="en-US" sz="2500" b="true">
                <a:solidFill>
                  <a:srgbClr val="000000"/>
                </a:solidFill>
                <a:latin typeface="Arial Bold"/>
                <a:ea typeface="Arial Bold"/>
                <a:cs typeface="Arial Bold"/>
                <a:sym typeface="Arial Bold"/>
              </a:rPr>
              <a:t>64 votes to 57. De Valera </a:t>
            </a:r>
            <a:r>
              <a:rPr lang="en-US" sz="2500">
                <a:solidFill>
                  <a:srgbClr val="000000"/>
                </a:solidFill>
                <a:latin typeface="Arial"/>
                <a:ea typeface="Arial"/>
                <a:cs typeface="Arial"/>
                <a:sym typeface="Arial"/>
              </a:rPr>
              <a:t>resigned as President of the Dáil and left, his supporters following him. </a:t>
            </a:r>
            <a:r>
              <a:rPr lang="en-US" sz="2500" b="true">
                <a:solidFill>
                  <a:srgbClr val="000000"/>
                </a:solidFill>
                <a:latin typeface="Arial Bold"/>
                <a:ea typeface="Arial Bold"/>
                <a:cs typeface="Arial Bold"/>
                <a:sym typeface="Arial Bold"/>
              </a:rPr>
              <a:t>Arthur Griffith </a:t>
            </a:r>
            <a:r>
              <a:rPr lang="en-US" sz="2500">
                <a:solidFill>
                  <a:srgbClr val="000000"/>
                </a:solidFill>
                <a:latin typeface="Arial"/>
                <a:ea typeface="Arial"/>
                <a:cs typeface="Arial"/>
                <a:sym typeface="Arial"/>
              </a:rPr>
              <a:t>was elected in his place and a Provisional Government was set up to put the Treaty in place. </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229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Who were the members of the Irish delegation? Which important figure did not attend the negotiations?</a:t>
            </a:r>
          </a:p>
          <a:p>
            <a:pPr algn="l" marL="539749" indent="-269875" lvl="1">
              <a:lnSpc>
                <a:spcPts val="3499"/>
              </a:lnSpc>
              <a:buAutoNum type="arabicPeriod" startAt="1"/>
            </a:pPr>
            <a:r>
              <a:rPr lang="en-US" sz="2499">
                <a:solidFill>
                  <a:srgbClr val="0DA33B"/>
                </a:solidFill>
                <a:latin typeface="Arial"/>
                <a:ea typeface="Arial"/>
                <a:cs typeface="Arial"/>
                <a:sym typeface="Arial"/>
              </a:rPr>
              <a:t>Who were the members of the British delegation? What advantage(s) did they have over their Irish counterparts?</a:t>
            </a:r>
          </a:p>
          <a:p>
            <a:pPr algn="l" marL="539749" indent="-269875" lvl="1">
              <a:lnSpc>
                <a:spcPts val="3499"/>
              </a:lnSpc>
              <a:buAutoNum type="arabicPeriod" startAt="1"/>
            </a:pPr>
            <a:r>
              <a:rPr lang="en-US" sz="2499">
                <a:solidFill>
                  <a:srgbClr val="0DA33B"/>
                </a:solidFill>
                <a:latin typeface="Arial"/>
                <a:ea typeface="Arial"/>
                <a:cs typeface="Arial"/>
                <a:sym typeface="Arial"/>
              </a:rPr>
              <a:t>When was the Treaty signed?</a:t>
            </a:r>
          </a:p>
          <a:p>
            <a:pPr algn="l" marL="539749" indent="-269875" lvl="1">
              <a:lnSpc>
                <a:spcPts val="3499"/>
              </a:lnSpc>
              <a:buAutoNum type="arabicPeriod" startAt="1"/>
            </a:pPr>
            <a:r>
              <a:rPr lang="en-US" sz="2499">
                <a:solidFill>
                  <a:srgbClr val="0DA33B"/>
                </a:solidFill>
                <a:latin typeface="Arial"/>
                <a:ea typeface="Arial"/>
                <a:cs typeface="Arial"/>
                <a:sym typeface="Arial"/>
              </a:rPr>
              <a:t>What is a dominion? How was this more than Home Rule but less than a republic?</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other main terms of the Anglo-Irish Treaty?</a:t>
            </a:r>
          </a:p>
          <a:p>
            <a:pPr algn="l" marL="539749" indent="-269875" lvl="1">
              <a:lnSpc>
                <a:spcPts val="3499"/>
              </a:lnSpc>
              <a:buAutoNum type="arabicPeriod" startAt="1"/>
            </a:pPr>
            <a:r>
              <a:rPr lang="en-US" sz="2499">
                <a:solidFill>
                  <a:srgbClr val="0DA33B"/>
                </a:solidFill>
                <a:latin typeface="Arial"/>
                <a:ea typeface="Arial"/>
                <a:cs typeface="Arial"/>
                <a:sym typeface="Arial"/>
              </a:rPr>
              <a:t>What arguments were made by people who (a) supported and (b) opposed the Treaty?</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229 (Artefact, 2nd Edition)</a:t>
            </a:r>
          </a:p>
        </p:txBody>
      </p:sp>
      <p:sp>
        <p:nvSpPr>
          <p:cNvPr name="TextBox 8" id="8"/>
          <p:cNvSpPr txBox="true"/>
          <p:nvPr/>
        </p:nvSpPr>
        <p:spPr>
          <a:xfrm rot="0">
            <a:off x="1028700" y="1838325"/>
            <a:ext cx="15609955" cy="79184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Members of the Irish delegation: Arthur Griffith, Michael Collins, Robert Barton, Éamonn Duggan, George Gavan Duffy, Erskine Childers and John Chartres; Éamon de Valera did not attend.</a:t>
            </a:r>
          </a:p>
          <a:p>
            <a:pPr algn="l" marL="539749" indent="-269875" lvl="1">
              <a:lnSpc>
                <a:spcPts val="3499"/>
              </a:lnSpc>
              <a:buAutoNum type="arabicPeriod" startAt="1"/>
            </a:pPr>
            <a:r>
              <a:rPr lang="en-US" sz="2499">
                <a:solidFill>
                  <a:srgbClr val="000000"/>
                </a:solidFill>
                <a:latin typeface="Arial"/>
                <a:ea typeface="Arial"/>
                <a:cs typeface="Arial"/>
                <a:sym typeface="Arial"/>
              </a:rPr>
              <a:t>Members of the British delegation: Lloyd George, Winston Churchill, Austin Chamberlain and Lord Birkenhead. Their advantage was their experience in politics and negotiation, having just negotiated the Treaty of Versailles at the end of World War I.</a:t>
            </a:r>
          </a:p>
          <a:p>
            <a:pPr algn="l" marL="539749" indent="-269875" lvl="1">
              <a:lnSpc>
                <a:spcPts val="3499"/>
              </a:lnSpc>
              <a:buAutoNum type="arabicPeriod" startAt="1"/>
            </a:pPr>
            <a:r>
              <a:rPr lang="en-US" sz="2499">
                <a:solidFill>
                  <a:srgbClr val="000000"/>
                </a:solidFill>
                <a:latin typeface="Arial"/>
                <a:ea typeface="Arial"/>
                <a:cs typeface="Arial"/>
                <a:sym typeface="Arial"/>
              </a:rPr>
              <a:t>The treaty was signed on 6 December 1921.</a:t>
            </a:r>
          </a:p>
          <a:p>
            <a:pPr algn="l" marL="539749" indent="-269875" lvl="1">
              <a:lnSpc>
                <a:spcPts val="3499"/>
              </a:lnSpc>
              <a:buAutoNum type="arabicPeriod" startAt="1"/>
            </a:pPr>
            <a:r>
              <a:rPr lang="en-US" sz="2499">
                <a:solidFill>
                  <a:srgbClr val="000000"/>
                </a:solidFill>
                <a:latin typeface="Arial"/>
                <a:ea typeface="Arial"/>
                <a:cs typeface="Arial"/>
                <a:sym typeface="Arial"/>
              </a:rPr>
              <a:t>Dominion: a self-governing country within the British Empire. This was more than Home Rule because Ireland would have its own parliament and be able to look after its own affairs – but the British king would remain the head of state, so it would remain less than a republic despite being called ‘the Irish Free State’.</a:t>
            </a:r>
          </a:p>
          <a:p>
            <a:pPr algn="l" marL="539749" indent="-269875" lvl="1">
              <a:lnSpc>
                <a:spcPts val="3499"/>
              </a:lnSpc>
              <a:buAutoNum type="arabicPeriod" startAt="1"/>
            </a:pPr>
            <a:r>
              <a:rPr lang="en-US" sz="2499">
                <a:solidFill>
                  <a:srgbClr val="000000"/>
                </a:solidFill>
                <a:latin typeface="Arial"/>
                <a:ea typeface="Arial"/>
                <a:cs typeface="Arial"/>
                <a:sym typeface="Arial"/>
              </a:rPr>
              <a:t>Other main terms of the Anglo-Irish Treaty: A governor-general would be the king’s representative in the Free State; all TDs would have to take an oath of allegiance to the British Crown; Britain would keep three naval ports in Ireland – Cobh, Berehaven and Lough Swilly; Northern Ireland would continue to stay in Britain; a boundary commission to establish a northern border would be set up.</a:t>
            </a:r>
          </a:p>
          <a:p>
            <a:pPr algn="l" marL="539749" indent="-269875" lvl="1">
              <a:lnSpc>
                <a:spcPts val="3499"/>
              </a:lnSpc>
              <a:buAutoNum type="arabicPeriod" startAt="1"/>
            </a:pPr>
            <a:r>
              <a:rPr lang="en-US" sz="2499">
                <a:solidFill>
                  <a:srgbClr val="000000"/>
                </a:solidFill>
                <a:latin typeface="Arial"/>
                <a:ea typeface="Arial"/>
                <a:cs typeface="Arial"/>
                <a:sym typeface="Arial"/>
              </a:rPr>
              <a:t>(a) Supporters believed they could not fund a war against Britain any longer; the Treaty could be built on over time and was a stepping stone to full independence; it was an improvement on Home Rule; it guaranteed immediate peace with Britain; (b) Those who opposed the Treaty felt they had not achieved the republic that they had fought for and died for; they should have achieved better terms; Irish TDs should not have to swear an oath of allegiance to the Crown; it left Ireland partitioned.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1"/>
          </a:xfrm>
          <a:prstGeom prst="rect">
            <a:avLst/>
          </a:prstGeom>
        </p:spPr>
        <p:txBody>
          <a:bodyPr anchor="t" rtlCol="false" tIns="0" lIns="0" bIns="0" rIns="0">
            <a:spAutoFit/>
          </a:bodyPr>
          <a:lstStyle/>
          <a:p>
            <a:pPr algn="ctr">
              <a:lnSpc>
                <a:spcPts val="9799"/>
              </a:lnSpc>
            </a:pPr>
            <a:r>
              <a:rPr lang="en-US" b="true" sz="6999" spc="314">
                <a:solidFill>
                  <a:srgbClr val="0DA33B"/>
                </a:solidFill>
                <a:latin typeface="Arial Bold"/>
                <a:ea typeface="Arial Bold"/>
                <a:cs typeface="Arial Bold"/>
                <a:sym typeface="Arial Bold"/>
              </a:rPr>
              <a:t>20.8: THE IRISH CIVIL WAR, 1922-1923</a:t>
            </a:r>
          </a:p>
        </p:txBody>
      </p:sp>
      <p:sp>
        <p:nvSpPr>
          <p:cNvPr name="TextBox 4" id="4"/>
          <p:cNvSpPr txBox="true"/>
          <p:nvPr/>
        </p:nvSpPr>
        <p:spPr>
          <a:xfrm rot="0">
            <a:off x="-60041" y="3932547"/>
            <a:ext cx="18408082" cy="955675"/>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20.8: the irish civil war, 1922-1923</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9354262" y="4508499"/>
          <a:ext cx="7284393" cy="4152900"/>
        </p:xfrm>
        <a:graphic>
          <a:graphicData uri="http://schemas.openxmlformats.org/drawingml/2006/table">
            <a:tbl>
              <a:tblPr/>
              <a:tblGrid>
                <a:gridCol w="7253554"/>
              </a:tblGrid>
              <a:tr h="692150">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General Election Results, June 1922</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4716"/>
                    </a:solidFill>
                  </a:tcPr>
                </a:tc>
              </a:tr>
              <a:tr h="692150">
                <a:tc>
                  <a:txBody>
                    <a:bodyPr anchor="t" rtlCol="false"/>
                    <a:lstStyle/>
                    <a:p>
                      <a:pPr algn="ctr">
                        <a:lnSpc>
                          <a:spcPts val="3499"/>
                        </a:lnSpc>
                        <a:defRPr/>
                      </a:pPr>
                      <a:r>
                        <a:rPr lang="en-US" sz="2499" b="true">
                          <a:solidFill>
                            <a:srgbClr val="004AAD"/>
                          </a:solidFill>
                          <a:latin typeface="Arial Bold"/>
                          <a:ea typeface="Arial Bold"/>
                          <a:cs typeface="Arial Bold"/>
                          <a:sym typeface="Arial Bold"/>
                        </a:rPr>
                        <a:t>Sinn Féin (Pro-Treaty) – 58</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2150">
                <a:tc>
                  <a:txBody>
                    <a:bodyPr anchor="t" rtlCol="false"/>
                    <a:lstStyle/>
                    <a:p>
                      <a:pPr algn="ctr">
                        <a:lnSpc>
                          <a:spcPts val="3499"/>
                        </a:lnSpc>
                        <a:defRPr/>
                      </a:pPr>
                      <a:r>
                        <a:rPr lang="en-US" sz="2499" b="true">
                          <a:solidFill>
                            <a:srgbClr val="0DA33B"/>
                          </a:solidFill>
                          <a:latin typeface="Arial Bold"/>
                          <a:ea typeface="Arial Bold"/>
                          <a:cs typeface="Arial Bold"/>
                          <a:sym typeface="Arial Bold"/>
                        </a:rPr>
                        <a:t>Sinn Féin (Anti-Treaty) – 36</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2150">
                <a:tc>
                  <a:txBody>
                    <a:bodyPr anchor="t" rtlCol="false"/>
                    <a:lstStyle/>
                    <a:p>
                      <a:pPr algn="ctr">
                        <a:lnSpc>
                          <a:spcPts val="3499"/>
                        </a:lnSpc>
                        <a:defRPr/>
                      </a:pPr>
                      <a:r>
                        <a:rPr lang="en-US" sz="2499" b="true">
                          <a:solidFill>
                            <a:srgbClr val="C00000"/>
                          </a:solidFill>
                          <a:latin typeface="Arial Bold"/>
                          <a:ea typeface="Arial Bold"/>
                          <a:cs typeface="Arial Bold"/>
                          <a:sym typeface="Arial Bold"/>
                        </a:rPr>
                        <a:t>The rest of the Pro-Treaty – 34 (Labour Party)</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2150">
                <a:tc>
                  <a:txBody>
                    <a:bodyPr anchor="t" rtlCol="false"/>
                    <a:lstStyle/>
                    <a:p>
                      <a:pPr algn="ctr">
                        <a:lnSpc>
                          <a:spcPts val="3499"/>
                        </a:lnSpc>
                        <a:defRPr/>
                      </a:pPr>
                      <a:r>
                        <a:rPr lang="en-US" sz="2499" b="true">
                          <a:solidFill>
                            <a:srgbClr val="004AAD"/>
                          </a:solidFill>
                          <a:latin typeface="Arial Bold"/>
                          <a:ea typeface="Arial Bold"/>
                          <a:cs typeface="Arial Bold"/>
                          <a:sym typeface="Arial Bold"/>
                        </a:rPr>
                        <a:t>Total Pro-Treaty – 92</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6DFFF"/>
                    </a:solidFill>
                  </a:tcPr>
                </a:tc>
              </a:tr>
              <a:tr h="692150">
                <a:tc>
                  <a:txBody>
                    <a:bodyPr anchor="t" rtlCol="false"/>
                    <a:lstStyle/>
                    <a:p>
                      <a:pPr algn="ctr">
                        <a:lnSpc>
                          <a:spcPts val="3499"/>
                        </a:lnSpc>
                        <a:defRPr/>
                      </a:pPr>
                      <a:r>
                        <a:rPr lang="en-US" sz="2499" b="true">
                          <a:solidFill>
                            <a:srgbClr val="0DA33B"/>
                          </a:solidFill>
                          <a:latin typeface="Arial Bold"/>
                          <a:ea typeface="Arial Bold"/>
                          <a:cs typeface="Arial Bold"/>
                          <a:sym typeface="Arial Bold"/>
                        </a:rPr>
                        <a:t>Total Anti-Treaty – 36</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BAFFCF"/>
                    </a:solidFill>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Pro-Treaty and Anti-Treaty Divide</a:t>
            </a:r>
          </a:p>
        </p:txBody>
      </p:sp>
      <p:sp>
        <p:nvSpPr>
          <p:cNvPr name="TextBox 9" id="9"/>
          <p:cNvSpPr txBox="true"/>
          <p:nvPr/>
        </p:nvSpPr>
        <p:spPr>
          <a:xfrm rot="0">
            <a:off x="1028700" y="1838325"/>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Treaty split the country, Sinn Féin, the IRA, families and friends. A provisional government was set up and Arthur Griffith was elected President of the Dáil. The provisional government oversaw the withdrawal of British troops from Ireland before they formed a </a:t>
            </a:r>
            <a:r>
              <a:rPr lang="en-US" sz="2500">
                <a:solidFill>
                  <a:srgbClr val="000000"/>
                </a:solidFill>
                <a:latin typeface="Arial"/>
                <a:ea typeface="Arial"/>
                <a:cs typeface="Arial"/>
                <a:sym typeface="Arial"/>
              </a:rPr>
              <a:t>new government.</a:t>
            </a:r>
          </a:p>
          <a:p>
            <a:pPr algn="just">
              <a:lnSpc>
                <a:spcPts val="3500"/>
              </a:lnSpc>
            </a:pPr>
            <a:r>
              <a:rPr lang="en-US" sz="2500">
                <a:solidFill>
                  <a:srgbClr val="000000"/>
                </a:solidFill>
                <a:latin typeface="Arial"/>
                <a:ea typeface="Arial"/>
                <a:cs typeface="Arial"/>
                <a:sym typeface="Arial"/>
              </a:rPr>
              <a:t>After the Dáil debates and vote, divisions between the two sides deepened.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The Irish Free State Army</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Regulars</a:t>
            </a:r>
            <a:r>
              <a:rPr lang="en-US" sz="2500">
                <a:solidFill>
                  <a:srgbClr val="000000"/>
                </a:solidFill>
                <a:latin typeface="Arial"/>
                <a:ea typeface="Arial"/>
                <a:cs typeface="Arial"/>
                <a:sym typeface="Arial"/>
              </a:rPr>
              <a:t>’) were </a:t>
            </a:r>
            <a:r>
              <a:rPr lang="en-US" sz="2500" u="sng">
                <a:solidFill>
                  <a:srgbClr val="000000"/>
                </a:solidFill>
                <a:latin typeface="Arial"/>
                <a:ea typeface="Arial"/>
                <a:cs typeface="Arial"/>
                <a:sym typeface="Arial"/>
              </a:rPr>
              <a:t>IRA supporters of the Treaty</a:t>
            </a:r>
            <a:r>
              <a:rPr lang="en-US" sz="2500">
                <a:solidFill>
                  <a:srgbClr val="000000"/>
                </a:solidFill>
                <a:latin typeface="Arial"/>
                <a:ea typeface="Arial"/>
                <a:cs typeface="Arial"/>
                <a:sym typeface="Arial"/>
              </a:rPr>
              <a:t>. The </a:t>
            </a:r>
            <a:r>
              <a:rPr lang="en-US" sz="2500" b="true">
                <a:solidFill>
                  <a:srgbClr val="000000"/>
                </a:solidFill>
                <a:latin typeface="Arial Bold"/>
                <a:ea typeface="Arial Bold"/>
                <a:cs typeface="Arial Bold"/>
                <a:sym typeface="Arial Bold"/>
              </a:rPr>
              <a:t>Irregulars </a:t>
            </a:r>
            <a:r>
              <a:rPr lang="en-US" sz="2500">
                <a:solidFill>
                  <a:srgbClr val="000000"/>
                </a:solidFill>
                <a:latin typeface="Arial"/>
                <a:ea typeface="Arial"/>
                <a:cs typeface="Arial"/>
                <a:sym typeface="Arial"/>
              </a:rPr>
              <a:t>were the </a:t>
            </a:r>
            <a:r>
              <a:rPr lang="en-US" sz="2500" u="sng">
                <a:solidFill>
                  <a:srgbClr val="000000"/>
                </a:solidFill>
                <a:latin typeface="Arial"/>
                <a:ea typeface="Arial"/>
                <a:cs typeface="Arial"/>
                <a:sym typeface="Arial"/>
              </a:rPr>
              <a:t>IRA members who were against the Treaty</a:t>
            </a:r>
            <a:r>
              <a:rPr lang="en-US" sz="2500">
                <a:solidFill>
                  <a:srgbClr val="000000"/>
                </a:solidFill>
                <a:latin typeface="Arial"/>
                <a:ea typeface="Arial"/>
                <a:cs typeface="Arial"/>
                <a:sym typeface="Arial"/>
              </a:rPr>
              <a:t>. In April 1922, </a:t>
            </a:r>
            <a:r>
              <a:rPr lang="en-US" sz="2500" b="true">
                <a:solidFill>
                  <a:srgbClr val="000000"/>
                </a:solidFill>
                <a:latin typeface="Arial Bold"/>
                <a:ea typeface="Arial Bold"/>
                <a:cs typeface="Arial Bold"/>
                <a:sym typeface="Arial Bold"/>
              </a:rPr>
              <a:t>Irregulars </a:t>
            </a:r>
            <a:r>
              <a:rPr lang="en-US" sz="2500">
                <a:solidFill>
                  <a:srgbClr val="000000"/>
                </a:solidFill>
                <a:latin typeface="Arial"/>
                <a:ea typeface="Arial"/>
                <a:cs typeface="Arial"/>
                <a:sym typeface="Arial"/>
              </a:rPr>
              <a:t>led by </a:t>
            </a:r>
            <a:r>
              <a:rPr lang="en-US" sz="2500" b="true">
                <a:solidFill>
                  <a:srgbClr val="000000"/>
                </a:solidFill>
                <a:latin typeface="Arial Bold"/>
                <a:ea typeface="Arial Bold"/>
                <a:cs typeface="Arial Bold"/>
                <a:sym typeface="Arial Bold"/>
              </a:rPr>
              <a:t>Rory O’Connor </a:t>
            </a:r>
            <a:r>
              <a:rPr lang="en-US" sz="2500">
                <a:solidFill>
                  <a:srgbClr val="000000"/>
                </a:solidFill>
                <a:latin typeface="Arial"/>
                <a:ea typeface="Arial"/>
                <a:cs typeface="Arial"/>
                <a:sym typeface="Arial"/>
              </a:rPr>
              <a:t>occupied the Four Courts and other buildings in Dublin in protest against the Dáil’s acceptance of the Treaty. </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4841874"/>
            <a:ext cx="8115300" cy="39846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Michael Collins was commander-in-chief of the pro-Treaty Free State Army. He was reluctant</a:t>
            </a:r>
            <a:r>
              <a:rPr lang="en-US" sz="2500">
                <a:solidFill>
                  <a:srgbClr val="000000"/>
                </a:solidFill>
                <a:latin typeface="Arial"/>
                <a:ea typeface="Arial"/>
                <a:cs typeface="Arial"/>
                <a:sym typeface="Arial"/>
              </a:rPr>
              <a:t> to attack his former colleagues and friends until the general election in the June 1922.</a:t>
            </a:r>
          </a:p>
          <a:p>
            <a:pPr algn="just">
              <a:lnSpc>
                <a:spcPts val="3500"/>
              </a:lnSpc>
            </a:pPr>
            <a:r>
              <a:rPr lang="en-US" sz="2500">
                <a:solidFill>
                  <a:srgbClr val="000000"/>
                </a:solidFill>
                <a:latin typeface="Arial"/>
                <a:ea typeface="Arial"/>
                <a:cs typeface="Arial"/>
                <a:sym typeface="Arial"/>
              </a:rPr>
              <a:t>Sinn Féin put forward both pro-Treaty and anti-Treaty candidates. In the end, 92 pro-Treaty Candidates to 36 anti-Treaty candidates were elected. This showed that a large majority of the people supported the Treaty, placing the government in a strong position. </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844072" y="0"/>
            <a:ext cx="14599855" cy="9725311"/>
          </a:xfrm>
          <a:custGeom>
            <a:avLst/>
            <a:gdLst/>
            <a:ahLst/>
            <a:cxnLst/>
            <a:rect r="r" b="b" t="t" l="l"/>
            <a:pathLst>
              <a:path h="9725311" w="14599855">
                <a:moveTo>
                  <a:pt x="0" y="0"/>
                </a:moveTo>
                <a:lnTo>
                  <a:pt x="14599856" y="0"/>
                </a:lnTo>
                <a:lnTo>
                  <a:pt x="1459985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9" id="9"/>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Fighting Begins</a:t>
            </a:r>
          </a:p>
        </p:txBody>
      </p:sp>
      <p:sp>
        <p:nvSpPr>
          <p:cNvPr name="TextBox 8" id="8"/>
          <p:cNvSpPr txBox="true"/>
          <p:nvPr/>
        </p:nvSpPr>
        <p:spPr>
          <a:xfrm rot="0">
            <a:off x="1028700" y="1838325"/>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the same week, British Unionist </a:t>
            </a:r>
            <a:r>
              <a:rPr lang="en-US" sz="2500" b="true">
                <a:solidFill>
                  <a:srgbClr val="000000"/>
                </a:solidFill>
                <a:latin typeface="Arial Bold"/>
                <a:ea typeface="Arial Bold"/>
                <a:cs typeface="Arial Bold"/>
                <a:sym typeface="Arial Bold"/>
              </a:rPr>
              <a:t>Henry Wilson</a:t>
            </a:r>
            <a:r>
              <a:rPr lang="en-US" sz="2500">
                <a:solidFill>
                  <a:srgbClr val="000000"/>
                </a:solidFill>
                <a:latin typeface="Arial"/>
                <a:ea typeface="Arial"/>
                <a:cs typeface="Arial"/>
                <a:sym typeface="Arial"/>
              </a:rPr>
              <a:t> was assassinated and </a:t>
            </a:r>
            <a:r>
              <a:rPr lang="en-US" sz="2500" b="true">
                <a:solidFill>
                  <a:srgbClr val="000000"/>
                </a:solidFill>
                <a:latin typeface="Arial Bold"/>
                <a:ea typeface="Arial Bold"/>
                <a:cs typeface="Arial Bold"/>
                <a:sym typeface="Arial Bold"/>
              </a:rPr>
              <a:t>General O’Connell </a:t>
            </a:r>
            <a:r>
              <a:rPr lang="en-US" sz="2500">
                <a:solidFill>
                  <a:srgbClr val="000000"/>
                </a:solidFill>
                <a:latin typeface="Arial"/>
                <a:ea typeface="Arial"/>
                <a:cs typeface="Arial"/>
                <a:sym typeface="Arial"/>
              </a:rPr>
              <a:t>of the </a:t>
            </a:r>
            <a:r>
              <a:rPr lang="en-US" sz="2500">
                <a:solidFill>
                  <a:srgbClr val="000000"/>
                </a:solidFill>
                <a:latin typeface="Arial"/>
                <a:ea typeface="Arial"/>
                <a:cs typeface="Arial"/>
                <a:sym typeface="Arial"/>
              </a:rPr>
              <a:t>Free State Army was kidnapped. Believing the anti-Treaty IRA was behind the murder of Wilson, the British forced Collins to act, threatening that they would intervene if he did not. On the </a:t>
            </a:r>
            <a:r>
              <a:rPr lang="en-US" sz="2500" b="true">
                <a:solidFill>
                  <a:srgbClr val="000000"/>
                </a:solidFill>
                <a:latin typeface="Arial Bold"/>
                <a:ea typeface="Arial Bold"/>
                <a:cs typeface="Arial Bold"/>
                <a:sym typeface="Arial Bold"/>
              </a:rPr>
              <a:t>28th June 1922</a:t>
            </a:r>
            <a:r>
              <a:rPr lang="en-US" sz="2500">
                <a:solidFill>
                  <a:srgbClr val="000000"/>
                </a:solidFill>
                <a:latin typeface="Arial"/>
                <a:ea typeface="Arial"/>
                <a:cs typeface="Arial"/>
                <a:sym typeface="Arial"/>
              </a:rPr>
              <a:t>, Collins began to attack the Four Courts with artillery borrowed from Britain: the Irish Civil War had officially begun.</a:t>
            </a:r>
          </a:p>
          <a:p>
            <a:pPr algn="l">
              <a:lnSpc>
                <a:spcPts val="3500"/>
              </a:lnSpc>
            </a:pPr>
            <a:r>
              <a:rPr lang="en-US" sz="2500">
                <a:solidFill>
                  <a:srgbClr val="000000"/>
                </a:solidFill>
                <a:latin typeface="Arial"/>
                <a:ea typeface="Arial"/>
                <a:cs typeface="Arial"/>
                <a:sym typeface="Arial"/>
              </a:rPr>
              <a:t>Within two days, the Irregulars in the Four Courts had surrendered and within the week, they had given up the other buildings in Dublin City. Sixty-four people died in Dublin, including Cathal Brugha. Rory O'Connor was captured and replaced by Liam Lynch as Chief-of-Staff of the Irregulars. De Valera condemned the government’s actions and continued to support the anti-Treaty side.</a:t>
            </a:r>
          </a:p>
          <a:p>
            <a:pPr algn="l">
              <a:lnSpc>
                <a:spcPts val="3500"/>
              </a:lnSpc>
            </a:pPr>
            <a:r>
              <a:rPr lang="en-US" sz="2500">
                <a:solidFill>
                  <a:srgbClr val="000000"/>
                </a:solidFill>
                <a:latin typeface="Arial"/>
                <a:ea typeface="Arial"/>
                <a:cs typeface="Arial"/>
                <a:sym typeface="Arial"/>
              </a:rPr>
              <a:t>The Irregulars retreated to Munster, where they had a lot of support. They gained control of many of the old RIC barracks and used guerrilla warfare tactics against the Free State Army. South of Limerick-Waterford line became known as the </a:t>
            </a:r>
            <a:r>
              <a:rPr lang="en-US" sz="2500" b="true">
                <a:solidFill>
                  <a:srgbClr val="000000"/>
                </a:solidFill>
                <a:latin typeface="Arial Bold"/>
                <a:ea typeface="Arial Bold"/>
                <a:cs typeface="Arial Bold"/>
                <a:sym typeface="Arial Bold"/>
              </a:rPr>
              <a:t>Munster Republic</a:t>
            </a:r>
            <a:r>
              <a:rPr lang="en-US" sz="2500">
                <a:solidFill>
                  <a:srgbClr val="000000"/>
                </a:solidFill>
                <a:latin typeface="Arial"/>
                <a:ea typeface="Arial"/>
                <a:cs typeface="Arial"/>
                <a:sym typeface="Arial"/>
              </a:rPr>
              <a:t>. A recruitment drive meant that the Free State Army grew to 60,000; greatly outnumbering the Irregulars. They drove them out of the barracks they had taken over. On the 12th August, Cork fell to the Free State Army and the Irregulars were forced to retreat to the countryside.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2510413" y="0"/>
            <a:ext cx="13267174" cy="9725311"/>
            <a:chOff x="0" y="0"/>
            <a:chExt cx="17689565" cy="12967081"/>
          </a:xfrm>
        </p:grpSpPr>
        <p:sp>
          <p:nvSpPr>
            <p:cNvPr name="Freeform 7" id="7"/>
            <p:cNvSpPr/>
            <p:nvPr/>
          </p:nvSpPr>
          <p:spPr>
            <a:xfrm flipH="false" flipV="false" rot="0">
              <a:off x="0" y="6360305"/>
              <a:ext cx="8973550" cy="6606776"/>
            </a:xfrm>
            <a:custGeom>
              <a:avLst/>
              <a:gdLst/>
              <a:ahLst/>
              <a:cxnLst/>
              <a:rect r="r" b="b" t="t" l="l"/>
              <a:pathLst>
                <a:path h="6606776" w="8973550">
                  <a:moveTo>
                    <a:pt x="0" y="0"/>
                  </a:moveTo>
                  <a:lnTo>
                    <a:pt x="8973550" y="0"/>
                  </a:lnTo>
                  <a:lnTo>
                    <a:pt x="8973550" y="6606776"/>
                  </a:lnTo>
                  <a:lnTo>
                    <a:pt x="0" y="6606776"/>
                  </a:lnTo>
                  <a:lnTo>
                    <a:pt x="0" y="0"/>
                  </a:lnTo>
                  <a:close/>
                </a:path>
              </a:pathLst>
            </a:custGeom>
            <a:blipFill>
              <a:blip r:embed="rId2"/>
              <a:stretch>
                <a:fillRect l="0" t="0" r="0" b="0"/>
              </a:stretch>
            </a:blipFill>
          </p:spPr>
        </p:sp>
        <p:sp>
          <p:nvSpPr>
            <p:cNvPr name="Freeform 8" id="8"/>
            <p:cNvSpPr/>
            <p:nvPr/>
          </p:nvSpPr>
          <p:spPr>
            <a:xfrm flipH="false" flipV="false" rot="0">
              <a:off x="8973550" y="6360305"/>
              <a:ext cx="8617534" cy="6606776"/>
            </a:xfrm>
            <a:custGeom>
              <a:avLst/>
              <a:gdLst/>
              <a:ahLst/>
              <a:cxnLst/>
              <a:rect r="r" b="b" t="t" l="l"/>
              <a:pathLst>
                <a:path h="6606776" w="8617534">
                  <a:moveTo>
                    <a:pt x="0" y="0"/>
                  </a:moveTo>
                  <a:lnTo>
                    <a:pt x="8617535" y="0"/>
                  </a:lnTo>
                  <a:lnTo>
                    <a:pt x="8617535" y="6606776"/>
                  </a:lnTo>
                  <a:lnTo>
                    <a:pt x="0" y="6606776"/>
                  </a:lnTo>
                  <a:lnTo>
                    <a:pt x="0" y="0"/>
                  </a:lnTo>
                  <a:close/>
                </a:path>
              </a:pathLst>
            </a:custGeom>
            <a:blipFill>
              <a:blip r:embed="rId3"/>
              <a:stretch>
                <a:fillRect l="0" t="0" r="0" b="0"/>
              </a:stretch>
            </a:blipFill>
          </p:spPr>
        </p:sp>
        <p:sp>
          <p:nvSpPr>
            <p:cNvPr name="Freeform 9" id="9"/>
            <p:cNvSpPr/>
            <p:nvPr/>
          </p:nvSpPr>
          <p:spPr>
            <a:xfrm flipH="false" flipV="false" rot="0">
              <a:off x="8152089" y="0"/>
              <a:ext cx="9537477" cy="6360305"/>
            </a:xfrm>
            <a:custGeom>
              <a:avLst/>
              <a:gdLst/>
              <a:ahLst/>
              <a:cxnLst/>
              <a:rect r="r" b="b" t="t" l="l"/>
              <a:pathLst>
                <a:path h="6360305" w="9537477">
                  <a:moveTo>
                    <a:pt x="0" y="0"/>
                  </a:moveTo>
                  <a:lnTo>
                    <a:pt x="9537476" y="0"/>
                  </a:lnTo>
                  <a:lnTo>
                    <a:pt x="9537476" y="6360305"/>
                  </a:lnTo>
                  <a:lnTo>
                    <a:pt x="0" y="6360305"/>
                  </a:lnTo>
                  <a:lnTo>
                    <a:pt x="0" y="0"/>
                  </a:lnTo>
                  <a:close/>
                </a:path>
              </a:pathLst>
            </a:custGeom>
            <a:blipFill>
              <a:blip r:embed="rId4"/>
              <a:stretch>
                <a:fillRect l="0" t="0" r="0" b="0"/>
              </a:stretch>
            </a:blipFill>
          </p:spPr>
        </p:sp>
        <p:sp>
          <p:nvSpPr>
            <p:cNvPr name="Freeform 10" id="10"/>
            <p:cNvSpPr/>
            <p:nvPr/>
          </p:nvSpPr>
          <p:spPr>
            <a:xfrm flipH="false" flipV="false" rot="0">
              <a:off x="0" y="0"/>
              <a:ext cx="8152089" cy="6360305"/>
            </a:xfrm>
            <a:custGeom>
              <a:avLst/>
              <a:gdLst/>
              <a:ahLst/>
              <a:cxnLst/>
              <a:rect r="r" b="b" t="t" l="l"/>
              <a:pathLst>
                <a:path h="6360305" w="8152089">
                  <a:moveTo>
                    <a:pt x="0" y="0"/>
                  </a:moveTo>
                  <a:lnTo>
                    <a:pt x="8152089" y="0"/>
                  </a:lnTo>
                  <a:lnTo>
                    <a:pt x="8152089" y="6360305"/>
                  </a:lnTo>
                  <a:lnTo>
                    <a:pt x="0" y="6360305"/>
                  </a:lnTo>
                  <a:lnTo>
                    <a:pt x="0" y="0"/>
                  </a:lnTo>
                  <a:close/>
                </a:path>
              </a:pathLst>
            </a:custGeom>
            <a:blipFill>
              <a:blip r:embed="rId5"/>
              <a:stretch>
                <a:fillRect l="-4960" t="0" r="0" b="0"/>
              </a:stretch>
            </a:blipFill>
          </p:spPr>
        </p:sp>
      </p:gr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3" id="13"/>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6"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7"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8"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1981"/>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231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the Treaty affect Sinn Féin?</a:t>
            </a:r>
          </a:p>
          <a:p>
            <a:pPr algn="l" marL="539749" indent="-269875" lvl="1">
              <a:lnSpc>
                <a:spcPts val="3499"/>
              </a:lnSpc>
              <a:buAutoNum type="arabicPeriod" startAt="1"/>
            </a:pPr>
            <a:r>
              <a:rPr lang="en-US" sz="2499">
                <a:solidFill>
                  <a:srgbClr val="0DA33B"/>
                </a:solidFill>
                <a:latin typeface="Arial"/>
                <a:ea typeface="Arial"/>
                <a:cs typeface="Arial"/>
                <a:sym typeface="Arial"/>
              </a:rPr>
              <a:t>Who were the (a) Regulars and (b) the Irregulars?</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results of the 1922 election?</a:t>
            </a:r>
          </a:p>
          <a:p>
            <a:pPr algn="l" marL="539749" indent="-269875" lvl="1">
              <a:lnSpc>
                <a:spcPts val="3499"/>
              </a:lnSpc>
              <a:buAutoNum type="arabicPeriod" startAt="1"/>
            </a:pPr>
            <a:r>
              <a:rPr lang="en-US" sz="2499">
                <a:solidFill>
                  <a:srgbClr val="0DA33B"/>
                </a:solidFill>
                <a:latin typeface="Arial"/>
                <a:ea typeface="Arial"/>
                <a:cs typeface="Arial"/>
                <a:sym typeface="Arial"/>
              </a:rPr>
              <a:t>What did these results mean?</a:t>
            </a:r>
          </a:p>
          <a:p>
            <a:pPr algn="l" marL="539749" indent="-269875" lvl="1">
              <a:lnSpc>
                <a:spcPts val="3499"/>
              </a:lnSpc>
              <a:buAutoNum type="arabicPeriod" startAt="1"/>
            </a:pPr>
            <a:r>
              <a:rPr lang="en-US" sz="2499">
                <a:solidFill>
                  <a:srgbClr val="0DA33B"/>
                </a:solidFill>
                <a:latin typeface="Arial"/>
                <a:ea typeface="Arial"/>
                <a:cs typeface="Arial"/>
                <a:sym typeface="Arial"/>
              </a:rPr>
              <a:t>What event sparked the fighting in the Civil War?</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events in Dublin.</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Munster Republic?</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20.9: THE END OF THE CIVIL WAR</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20.9: the end of the civil war</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Preparations</a:t>
            </a:r>
          </a:p>
        </p:txBody>
      </p:sp>
      <p:sp>
        <p:nvSpPr>
          <p:cNvPr name="TextBox 8" id="8"/>
          <p:cNvSpPr txBox="true"/>
          <p:nvPr/>
        </p:nvSpPr>
        <p:spPr>
          <a:xfrm rot="0">
            <a:off x="1028700" y="1838325"/>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Irish Republican Brotherhood </a:t>
            </a:r>
            <a:r>
              <a:rPr lang="en-US" sz="2500">
                <a:solidFill>
                  <a:srgbClr val="000000"/>
                </a:solidFill>
                <a:latin typeface="Arial"/>
                <a:ea typeface="Arial"/>
                <a:cs typeface="Arial"/>
                <a:sym typeface="Arial"/>
              </a:rPr>
              <a:t>(IRB) had infiltrated many organisations in Ireland such as the GAA, Sinn Féin and the IVF. Following the outbreak of World War I, the IRB leaders began to plan a rising as Home Rule had been put on hold - </a:t>
            </a:r>
            <a:r>
              <a:rPr lang="en-US" sz="2500" b="true">
                <a:solidFill>
                  <a:srgbClr val="000000"/>
                </a:solidFill>
                <a:latin typeface="Arial Bold"/>
                <a:ea typeface="Arial Bold"/>
                <a:cs typeface="Arial Bold"/>
                <a:sym typeface="Arial Bold"/>
              </a:rPr>
              <a:t>‘Britain’s difficulty was Ireland’s opportunity’ </a:t>
            </a:r>
            <a:r>
              <a:rPr lang="en-US" sz="2500">
                <a:solidFill>
                  <a:srgbClr val="000000"/>
                </a:solidFill>
                <a:latin typeface="Arial"/>
                <a:ea typeface="Arial"/>
                <a:cs typeface="Arial"/>
                <a:sym typeface="Arial"/>
              </a:rPr>
              <a:t>- believing that Britain was distracted elsewhere and this would be the perfect time to strike. </a:t>
            </a:r>
          </a:p>
          <a:p>
            <a:pPr algn="l">
              <a:lnSpc>
                <a:spcPts val="3500"/>
              </a:lnSpc>
            </a:pPr>
            <a:r>
              <a:rPr lang="en-US" sz="2500">
                <a:solidFill>
                  <a:srgbClr val="000000"/>
                </a:solidFill>
                <a:latin typeface="Arial"/>
                <a:ea typeface="Arial"/>
                <a:cs typeface="Arial"/>
                <a:sym typeface="Arial"/>
              </a:rPr>
              <a:t>The </a:t>
            </a:r>
            <a:r>
              <a:rPr lang="en-US" sz="2500">
                <a:solidFill>
                  <a:srgbClr val="000000"/>
                </a:solidFill>
                <a:latin typeface="Arial"/>
                <a:ea typeface="Arial"/>
                <a:cs typeface="Arial"/>
                <a:sym typeface="Arial"/>
              </a:rPr>
              <a:t>IRB formed a secret </a:t>
            </a:r>
            <a:r>
              <a:rPr lang="en-US" sz="2500" b="true">
                <a:solidFill>
                  <a:srgbClr val="000000"/>
                </a:solidFill>
                <a:latin typeface="Arial Bold"/>
                <a:ea typeface="Arial Bold"/>
                <a:cs typeface="Arial Bold"/>
                <a:sym typeface="Arial Bold"/>
              </a:rPr>
              <a:t>Military Council </a:t>
            </a:r>
            <a:r>
              <a:rPr lang="en-US" sz="2500">
                <a:solidFill>
                  <a:srgbClr val="000000"/>
                </a:solidFill>
                <a:latin typeface="Arial"/>
                <a:ea typeface="Arial"/>
                <a:cs typeface="Arial"/>
                <a:sym typeface="Arial"/>
              </a:rPr>
              <a:t>to organise the Rising. Its members included: </a:t>
            </a:r>
            <a:r>
              <a:rPr lang="en-US" sz="2500" b="true">
                <a:solidFill>
                  <a:srgbClr val="000000"/>
                </a:solidFill>
                <a:latin typeface="Arial Bold"/>
                <a:ea typeface="Arial Bold"/>
                <a:cs typeface="Arial Bold"/>
                <a:sym typeface="Arial Bold"/>
              </a:rPr>
              <a:t>Thomas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Clarke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Seán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MacDiarmada</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Pádraig Pearse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Joseph Plunkett</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Éamonn Ceannt</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Thomas McDonagh</a:t>
            </a:r>
            <a:r>
              <a:rPr lang="en-US" sz="2500">
                <a:solidFill>
                  <a:srgbClr val="000000"/>
                </a:solidFill>
                <a:latin typeface="Arial"/>
                <a:ea typeface="Arial"/>
                <a:cs typeface="Arial"/>
                <a:sym typeface="Arial"/>
              </a:rPr>
              <a:t>. The Council was secret due to the danger of infiltration by spies for the British government. </a:t>
            </a:r>
          </a:p>
          <a:p>
            <a:pPr algn="l">
              <a:lnSpc>
                <a:spcPts val="3500"/>
              </a:lnSpc>
            </a:pPr>
            <a:r>
              <a:rPr lang="en-US" sz="2500">
                <a:solidFill>
                  <a:srgbClr val="000000"/>
                </a:solidFill>
                <a:latin typeface="Arial"/>
                <a:ea typeface="Arial"/>
                <a:cs typeface="Arial"/>
                <a:sym typeface="Arial"/>
              </a:rPr>
              <a:t>The Military Council needed weapons, which were funded largely from Irish-Americans. Jospeh Plunkett and former British diplomat Sir Roger Casement used money to buy weapons from Germany. The Council agreed that the Rising would begin on Easter Sunday, 23rd April 1916. Not only was it because a holiday period but also because Pearse believed in </a:t>
            </a:r>
            <a:r>
              <a:rPr lang="en-US" sz="2500" b="true">
                <a:solidFill>
                  <a:srgbClr val="000000"/>
                </a:solidFill>
                <a:latin typeface="Arial Bold"/>
                <a:ea typeface="Arial Bold"/>
                <a:cs typeface="Arial Bold"/>
                <a:sym typeface="Arial Bold"/>
              </a:rPr>
              <a:t>blood sacrifice; </a:t>
            </a:r>
            <a:r>
              <a:rPr lang="en-US" sz="2500" u="sng">
                <a:solidFill>
                  <a:srgbClr val="000000"/>
                </a:solidFill>
                <a:latin typeface="Arial"/>
                <a:ea typeface="Arial"/>
                <a:cs typeface="Arial"/>
                <a:sym typeface="Arial"/>
              </a:rPr>
              <a:t>they would give up their lives for the good of the future of Ireland like Christ sacrificed his life on the Cross</a:t>
            </a:r>
            <a:r>
              <a:rPr lang="en-US" sz="2500" i="true">
                <a:solidFill>
                  <a:srgbClr val="000000"/>
                </a:solidFill>
                <a:latin typeface="Arial Italics"/>
                <a:ea typeface="Arial Italics"/>
                <a:cs typeface="Arial Italics"/>
                <a:sym typeface="Arial Italics"/>
              </a:rPr>
              <a:t>.</a:t>
            </a:r>
          </a:p>
          <a:p>
            <a:pPr algn="l">
              <a:lnSpc>
                <a:spcPts val="3500"/>
              </a:lnSpc>
            </a:pPr>
            <a:r>
              <a:rPr lang="en-US" sz="2500">
                <a:solidFill>
                  <a:srgbClr val="000000"/>
                </a:solidFill>
                <a:latin typeface="Arial"/>
                <a:ea typeface="Arial"/>
                <a:cs typeface="Arial"/>
                <a:sym typeface="Arial"/>
              </a:rPr>
              <a:t>The Council learned that </a:t>
            </a:r>
            <a:r>
              <a:rPr lang="en-US" sz="2500" b="true">
                <a:solidFill>
                  <a:srgbClr val="000000"/>
                </a:solidFill>
                <a:latin typeface="Arial Bold"/>
                <a:ea typeface="Arial Bold"/>
                <a:cs typeface="Arial Bold"/>
                <a:sym typeface="Arial Bold"/>
              </a:rPr>
              <a:t>James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Connolly</a:t>
            </a:r>
            <a:r>
              <a:rPr lang="en-US" sz="2500">
                <a:solidFill>
                  <a:srgbClr val="000000"/>
                </a:solidFill>
                <a:latin typeface="Arial"/>
                <a:ea typeface="Arial"/>
                <a:cs typeface="Arial"/>
                <a:sym typeface="Arial"/>
              </a:rPr>
              <a:t>, the socialist leader of the </a:t>
            </a:r>
            <a:r>
              <a:rPr lang="en-US" sz="2500" b="true">
                <a:solidFill>
                  <a:srgbClr val="000000"/>
                </a:solidFill>
                <a:latin typeface="Arial Bold"/>
                <a:ea typeface="Arial Bold"/>
                <a:cs typeface="Arial Bold"/>
                <a:sym typeface="Arial Bold"/>
              </a:rPr>
              <a:t>Irish</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Citizen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Army</a:t>
            </a:r>
            <a:r>
              <a:rPr lang="en-US" sz="2500">
                <a:solidFill>
                  <a:srgbClr val="000000"/>
                </a:solidFill>
                <a:latin typeface="Arial"/>
                <a:ea typeface="Arial"/>
                <a:cs typeface="Arial"/>
                <a:sym typeface="Arial"/>
              </a:rPr>
              <a:t>, was also preparing a rising. Connolly had helped protect strikes during the </a:t>
            </a:r>
            <a:r>
              <a:rPr lang="en-US" sz="2500" b="true">
                <a:solidFill>
                  <a:srgbClr val="000000"/>
                </a:solidFill>
                <a:latin typeface="Arial Bold"/>
                <a:ea typeface="Arial Bold"/>
                <a:cs typeface="Arial Bold"/>
                <a:sym typeface="Arial Bold"/>
              </a:rPr>
              <a:t>Strike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and Lockout</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of 1913</a:t>
            </a:r>
            <a:r>
              <a:rPr lang="en-US" sz="2500">
                <a:solidFill>
                  <a:srgbClr val="000000"/>
                </a:solidFill>
                <a:latin typeface="Arial"/>
                <a:ea typeface="Arial"/>
                <a:cs typeface="Arial"/>
                <a:sym typeface="Arial"/>
              </a:rPr>
              <a:t>. He co-founded the </a:t>
            </a:r>
            <a:r>
              <a:rPr lang="en-US" sz="2500" b="true">
                <a:solidFill>
                  <a:srgbClr val="000000"/>
                </a:solidFill>
                <a:latin typeface="Arial Bold"/>
                <a:ea typeface="Arial Bold"/>
                <a:cs typeface="Arial Bold"/>
                <a:sym typeface="Arial Bold"/>
              </a:rPr>
              <a:t>Labour</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Party</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1912</a:t>
            </a:r>
            <a:r>
              <a:rPr lang="en-US" sz="2500">
                <a:solidFill>
                  <a:srgbClr val="000000"/>
                </a:solidFill>
                <a:latin typeface="Arial"/>
                <a:ea typeface="Arial"/>
                <a:cs typeface="Arial"/>
                <a:sym typeface="Arial"/>
              </a:rPr>
              <a:t>. In January 1916, the Military Council convinced Connolly to join the two groups together.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9141903" y="6248954"/>
            <a:ext cx="7494655" cy="3476357"/>
          </a:xfrm>
          <a:custGeom>
            <a:avLst/>
            <a:gdLst/>
            <a:ahLst/>
            <a:cxnLst/>
            <a:rect r="r" b="b" t="t" l="l"/>
            <a:pathLst>
              <a:path h="3476357" w="7494655">
                <a:moveTo>
                  <a:pt x="0" y="0"/>
                </a:moveTo>
                <a:lnTo>
                  <a:pt x="7494655" y="0"/>
                </a:lnTo>
                <a:lnTo>
                  <a:pt x="7494655" y="3476357"/>
                </a:lnTo>
                <a:lnTo>
                  <a:pt x="0" y="3476357"/>
                </a:lnTo>
                <a:lnTo>
                  <a:pt x="0" y="0"/>
                </a:lnTo>
                <a:close/>
              </a:path>
            </a:pathLst>
          </a:custGeom>
          <a:blipFill>
            <a:blip r:embed="rId2"/>
            <a:stretch>
              <a:fillRect l="-2562" t="-6769" r="-1327" b="-6912"/>
            </a:stretch>
          </a:blipFill>
        </p:spPr>
      </p:sp>
      <p:sp>
        <p:nvSpPr>
          <p:cNvPr name="Freeform 7" id="7"/>
          <p:cNvSpPr/>
          <p:nvPr/>
        </p:nvSpPr>
        <p:spPr>
          <a:xfrm flipH="false" flipV="false" rot="0">
            <a:off x="2608768" y="6248954"/>
            <a:ext cx="4610166" cy="3476357"/>
          </a:xfrm>
          <a:custGeom>
            <a:avLst/>
            <a:gdLst/>
            <a:ahLst/>
            <a:cxnLst/>
            <a:rect r="r" b="b" t="t" l="l"/>
            <a:pathLst>
              <a:path h="3476357" w="4610166">
                <a:moveTo>
                  <a:pt x="0" y="0"/>
                </a:moveTo>
                <a:lnTo>
                  <a:pt x="4610167" y="0"/>
                </a:lnTo>
                <a:lnTo>
                  <a:pt x="4610167" y="3476357"/>
                </a:lnTo>
                <a:lnTo>
                  <a:pt x="0" y="3476357"/>
                </a:lnTo>
                <a:lnTo>
                  <a:pt x="0" y="0"/>
                </a:lnTo>
                <a:close/>
              </a:path>
            </a:pathLst>
          </a:custGeom>
          <a:blipFill>
            <a:blip r:embed="rId3"/>
            <a:stretch>
              <a:fillRect l="0" t="0" r="-9284"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deaths of Collins and Griffith</a:t>
            </a:r>
          </a:p>
        </p:txBody>
      </p:sp>
      <p:sp>
        <p:nvSpPr>
          <p:cNvPr name="TextBox 10" id="10"/>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On the </a:t>
            </a:r>
            <a:r>
              <a:rPr lang="en-US" sz="2500" b="true">
                <a:solidFill>
                  <a:srgbClr val="000000"/>
                </a:solidFill>
                <a:latin typeface="Arial Bold"/>
                <a:ea typeface="Arial Bold"/>
                <a:cs typeface="Arial Bold"/>
                <a:sym typeface="Arial Bold"/>
              </a:rPr>
              <a:t>12th August 1922</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Arthur Griffith died suddenly of a brain haemorrhage</a:t>
            </a:r>
            <a:r>
              <a:rPr lang="en-US" sz="2500">
                <a:solidFill>
                  <a:srgbClr val="000000"/>
                </a:solidFill>
                <a:latin typeface="Arial"/>
                <a:ea typeface="Arial"/>
                <a:cs typeface="Arial"/>
                <a:sym typeface="Arial"/>
              </a:rPr>
              <a:t> at the age of 51. A founder of Sinn Féin, a chief negotiator of the Anglo-Irish Treaty and an instrumental member of the new Irish government, his death was a shock and a great loss for the new country. </a:t>
            </a:r>
          </a:p>
          <a:p>
            <a:pPr algn="l">
              <a:lnSpc>
                <a:spcPts val="3500"/>
              </a:lnSpc>
            </a:pPr>
            <a:r>
              <a:rPr lang="en-US" sz="2500">
                <a:solidFill>
                  <a:srgbClr val="000000"/>
                </a:solidFill>
                <a:latin typeface="Arial"/>
                <a:ea typeface="Arial"/>
                <a:cs typeface="Arial"/>
                <a:sym typeface="Arial"/>
              </a:rPr>
              <a:t>Just ten days later, on the </a:t>
            </a:r>
            <a:r>
              <a:rPr lang="en-US" sz="2500" b="true">
                <a:solidFill>
                  <a:srgbClr val="000000"/>
                </a:solidFill>
                <a:latin typeface="Arial Bold"/>
                <a:ea typeface="Arial Bold"/>
                <a:cs typeface="Arial Bold"/>
                <a:sym typeface="Arial Bold"/>
              </a:rPr>
              <a:t>22nd August 1922</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Michael Collins</a:t>
            </a:r>
            <a:r>
              <a:rPr lang="en-US" sz="2500">
                <a:solidFill>
                  <a:srgbClr val="000000"/>
                </a:solidFill>
                <a:latin typeface="Arial"/>
                <a:ea typeface="Arial"/>
                <a:cs typeface="Arial"/>
                <a:sym typeface="Arial"/>
              </a:rPr>
              <a:t> was </a:t>
            </a:r>
            <a:r>
              <a:rPr lang="en-US" sz="2500" b="true">
                <a:solidFill>
                  <a:srgbClr val="000000"/>
                </a:solidFill>
                <a:latin typeface="Arial Bold"/>
                <a:ea typeface="Arial Bold"/>
                <a:cs typeface="Arial Bold"/>
                <a:sym typeface="Arial Bold"/>
              </a:rPr>
              <a:t>killed </a:t>
            </a:r>
            <a:r>
              <a:rPr lang="en-US" sz="2500">
                <a:solidFill>
                  <a:srgbClr val="000000"/>
                </a:solidFill>
                <a:latin typeface="Arial"/>
                <a:ea typeface="Arial"/>
                <a:cs typeface="Arial"/>
                <a:sym typeface="Arial"/>
              </a:rPr>
              <a:t>in an </a:t>
            </a:r>
            <a:r>
              <a:rPr lang="en-US" sz="2500" b="true">
                <a:solidFill>
                  <a:srgbClr val="000000"/>
                </a:solidFill>
                <a:latin typeface="Arial Bold"/>
                <a:ea typeface="Arial Bold"/>
                <a:cs typeface="Arial Bold"/>
                <a:sym typeface="Arial Bold"/>
              </a:rPr>
              <a:t>ambush </a:t>
            </a:r>
            <a:r>
              <a:rPr lang="en-US" sz="2500">
                <a:solidFill>
                  <a:srgbClr val="000000"/>
                </a:solidFill>
                <a:latin typeface="Arial"/>
                <a:ea typeface="Arial"/>
                <a:cs typeface="Arial"/>
                <a:sym typeface="Arial"/>
              </a:rPr>
              <a:t>in </a:t>
            </a:r>
            <a:r>
              <a:rPr lang="en-US" sz="2500" b="true">
                <a:solidFill>
                  <a:srgbClr val="000000"/>
                </a:solidFill>
                <a:latin typeface="Arial Bold"/>
                <a:ea typeface="Arial Bold"/>
                <a:cs typeface="Arial Bold"/>
                <a:sym typeface="Arial Bold"/>
              </a:rPr>
              <a:t>Béal na Bláth</a:t>
            </a:r>
            <a:r>
              <a:rPr lang="en-US" sz="2500">
                <a:solidFill>
                  <a:srgbClr val="000000"/>
                </a:solidFill>
                <a:latin typeface="Arial"/>
                <a:ea typeface="Arial"/>
                <a:cs typeface="Arial"/>
                <a:sym typeface="Arial"/>
              </a:rPr>
              <a:t>, between Bandon and Cork City while inspecting the Free State Army. His body was transported to Dublin by ship. His funeral, on the 28th August, was a huge public event, with up to half a million attendees. He was buried in Glasnevin Cemetery, like Griffith. </a:t>
            </a:r>
          </a:p>
          <a:p>
            <a:pPr algn="l">
              <a:lnSpc>
                <a:spcPts val="3500"/>
              </a:lnSpc>
            </a:pPr>
            <a:r>
              <a:rPr lang="en-US" sz="2500">
                <a:solidFill>
                  <a:srgbClr val="000000"/>
                </a:solidFill>
                <a:latin typeface="Arial"/>
                <a:ea typeface="Arial"/>
                <a:cs typeface="Arial"/>
                <a:sym typeface="Arial"/>
              </a:rPr>
              <a:t>Griffith and Collins </a:t>
            </a:r>
            <a:r>
              <a:rPr lang="en-US" sz="2500">
                <a:solidFill>
                  <a:srgbClr val="000000"/>
                </a:solidFill>
                <a:latin typeface="Arial"/>
                <a:ea typeface="Arial"/>
                <a:cs typeface="Arial"/>
                <a:sym typeface="Arial"/>
              </a:rPr>
              <a:t>were mourned by people on both sides of the divide. Collins' death in particular had an effect on people who had once fought alongside him. Some, such as </a:t>
            </a:r>
            <a:r>
              <a:rPr lang="en-US" sz="2500" b="true">
                <a:solidFill>
                  <a:srgbClr val="000000"/>
                </a:solidFill>
                <a:latin typeface="Arial Bold"/>
                <a:ea typeface="Arial Bold"/>
                <a:cs typeface="Arial Bold"/>
                <a:sym typeface="Arial Bold"/>
              </a:rPr>
              <a:t>de Valera, believed that the bloodshed needed to end</a:t>
            </a:r>
            <a:r>
              <a:rPr lang="en-US" sz="2500">
                <a:solidFill>
                  <a:srgbClr val="000000"/>
                </a:solidFill>
                <a:latin typeface="Arial"/>
                <a:ea typeface="Arial"/>
                <a:cs typeface="Arial"/>
                <a:sym typeface="Arial"/>
              </a:rPr>
              <a:t>. After Collins' death, the Free State government took a harder line against the Irregulars.</a:t>
            </a: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2" id="12"/>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1981"/>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end of the Civil War</a:t>
            </a:r>
          </a:p>
        </p:txBody>
      </p:sp>
      <p:sp>
        <p:nvSpPr>
          <p:cNvPr name="TextBox 8" id="8"/>
          <p:cNvSpPr txBox="true"/>
          <p:nvPr/>
        </p:nvSpPr>
        <p:spPr>
          <a:xfrm rot="0">
            <a:off x="1028700" y="1838325"/>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Following the deaths of Griffith and Collins, </a:t>
            </a:r>
            <a:r>
              <a:rPr lang="en-US" sz="2500" b="true">
                <a:solidFill>
                  <a:srgbClr val="000000"/>
                </a:solidFill>
                <a:latin typeface="Arial Bold"/>
                <a:ea typeface="Arial Bold"/>
                <a:cs typeface="Arial Bold"/>
                <a:sym typeface="Arial Bold"/>
              </a:rPr>
              <a:t>W.T Cosgrave </a:t>
            </a:r>
            <a:r>
              <a:rPr lang="en-US" sz="2500">
                <a:solidFill>
                  <a:srgbClr val="000000"/>
                </a:solidFill>
                <a:latin typeface="Arial"/>
                <a:ea typeface="Arial"/>
                <a:cs typeface="Arial"/>
                <a:sym typeface="Arial"/>
              </a:rPr>
              <a:t>became President of the Dáil and </a:t>
            </a:r>
            <a:r>
              <a:rPr lang="en-US" sz="2500" b="true">
                <a:solidFill>
                  <a:srgbClr val="000000"/>
                </a:solidFill>
                <a:latin typeface="Arial Bold"/>
                <a:ea typeface="Arial Bold"/>
                <a:cs typeface="Arial Bold"/>
                <a:sym typeface="Arial Bold"/>
              </a:rPr>
              <a:t>Kevin O’Higgins</a:t>
            </a:r>
            <a:r>
              <a:rPr lang="en-US" sz="2500">
                <a:solidFill>
                  <a:srgbClr val="000000"/>
                </a:solidFill>
                <a:latin typeface="Arial"/>
                <a:ea typeface="Arial"/>
                <a:cs typeface="Arial"/>
                <a:sym typeface="Arial"/>
              </a:rPr>
              <a:t> became Minister for Home Affairs (including law and order). The Civil War dragged on and became increasingly bitter – </a:t>
            </a:r>
            <a:r>
              <a:rPr lang="en-US" sz="2500" b="true">
                <a:solidFill>
                  <a:srgbClr val="000000"/>
                </a:solidFill>
                <a:latin typeface="Arial Bold"/>
                <a:ea typeface="Arial Bold"/>
                <a:cs typeface="Arial Bold"/>
                <a:sym typeface="Arial Bold"/>
              </a:rPr>
              <a:t>Kevin O’Higgins </a:t>
            </a:r>
            <a:r>
              <a:rPr lang="en-US" sz="2500">
                <a:solidFill>
                  <a:srgbClr val="000000"/>
                </a:solidFill>
                <a:latin typeface="Arial"/>
                <a:ea typeface="Arial"/>
                <a:cs typeface="Arial"/>
                <a:sym typeface="Arial"/>
              </a:rPr>
              <a:t>had </a:t>
            </a:r>
            <a:r>
              <a:rPr lang="en-US" sz="2500" b="true">
                <a:solidFill>
                  <a:srgbClr val="000000"/>
                </a:solidFill>
                <a:latin typeface="Arial Bold"/>
                <a:ea typeface="Arial Bold"/>
                <a:cs typeface="Arial Bold"/>
                <a:sym typeface="Arial Bold"/>
              </a:rPr>
              <a:t>Rory O’Connor</a:t>
            </a:r>
            <a:r>
              <a:rPr lang="en-US" sz="2500">
                <a:solidFill>
                  <a:srgbClr val="000000"/>
                </a:solidFill>
                <a:latin typeface="Arial"/>
                <a:ea typeface="Arial"/>
                <a:cs typeface="Arial"/>
                <a:sym typeface="Arial"/>
              </a:rPr>
              <a:t> executed having been O’Connor’s best man at his wedding only a year previously. In October 1922, the </a:t>
            </a:r>
            <a:r>
              <a:rPr lang="en-US" sz="2500" b="true">
                <a:solidFill>
                  <a:srgbClr val="000000"/>
                </a:solidFill>
                <a:latin typeface="Arial Bold"/>
                <a:ea typeface="Arial Bold"/>
                <a:cs typeface="Arial Bold"/>
                <a:sym typeface="Arial Bold"/>
              </a:rPr>
              <a:t>Public Safety Act of 1923 </a:t>
            </a:r>
            <a:r>
              <a:rPr lang="en-US" sz="2500">
                <a:solidFill>
                  <a:srgbClr val="000000"/>
                </a:solidFill>
                <a:latin typeface="Arial"/>
                <a:ea typeface="Arial"/>
                <a:cs typeface="Arial"/>
                <a:sym typeface="Arial"/>
              </a:rPr>
              <a:t>(also known as the </a:t>
            </a:r>
            <a:r>
              <a:rPr lang="en-US" sz="2500" b="true">
                <a:solidFill>
                  <a:srgbClr val="000000"/>
                </a:solidFill>
                <a:latin typeface="Arial Bold"/>
                <a:ea typeface="Arial Bold"/>
                <a:cs typeface="Arial Bold"/>
                <a:sym typeface="Arial Bold"/>
              </a:rPr>
              <a:t>Specials Power Act</a:t>
            </a:r>
            <a:r>
              <a:rPr lang="en-US" sz="2500">
                <a:solidFill>
                  <a:srgbClr val="000000"/>
                </a:solidFill>
                <a:latin typeface="Arial"/>
                <a:ea typeface="Arial"/>
                <a:cs typeface="Arial"/>
                <a:sym typeface="Arial"/>
              </a:rPr>
              <a:t>) was passed. This allowed the Free State government to arrest, try and imprison IRA members for a number of offences, or even to execute them: 12,000 Irregulars were arrested. </a:t>
            </a:r>
          </a:p>
          <a:p>
            <a:pPr algn="l">
              <a:lnSpc>
                <a:spcPts val="3500"/>
              </a:lnSpc>
            </a:pPr>
            <a:r>
              <a:rPr lang="en-US" sz="2500">
                <a:solidFill>
                  <a:srgbClr val="000000"/>
                </a:solidFill>
                <a:latin typeface="Arial"/>
                <a:ea typeface="Arial"/>
                <a:cs typeface="Arial"/>
                <a:sym typeface="Arial"/>
              </a:rPr>
              <a:t>Fighting continued into 1923. Unlike the British during the War of Independence, the Free State Army had the advantage of knowing the countryside well. </a:t>
            </a:r>
            <a:r>
              <a:rPr lang="en-US" sz="2500" b="true">
                <a:solidFill>
                  <a:srgbClr val="000000"/>
                </a:solidFill>
                <a:latin typeface="Arial Bold"/>
                <a:ea typeface="Arial Bold"/>
                <a:cs typeface="Arial Bold"/>
                <a:sym typeface="Arial Bold"/>
              </a:rPr>
              <a:t>Liam Lynch</a:t>
            </a:r>
            <a:r>
              <a:rPr lang="en-US" sz="2500">
                <a:solidFill>
                  <a:srgbClr val="000000"/>
                </a:solidFill>
                <a:latin typeface="Arial"/>
                <a:ea typeface="Arial"/>
                <a:cs typeface="Arial"/>
                <a:sym typeface="Arial"/>
              </a:rPr>
              <a:t>, leader of the Anti-Treaty IRA, was killed in the Knockmealdown Mountains in April 1923. </a:t>
            </a:r>
            <a:r>
              <a:rPr lang="en-US" sz="2500" b="true">
                <a:solidFill>
                  <a:srgbClr val="000000"/>
                </a:solidFill>
                <a:latin typeface="Arial Bold"/>
                <a:ea typeface="Arial Bold"/>
                <a:cs typeface="Arial Bold"/>
                <a:sym typeface="Arial Bold"/>
              </a:rPr>
              <a:t>Frank Aiken </a:t>
            </a:r>
            <a:r>
              <a:rPr lang="en-US" sz="2500">
                <a:solidFill>
                  <a:srgbClr val="000000"/>
                </a:solidFill>
                <a:latin typeface="Arial"/>
                <a:ea typeface="Arial"/>
                <a:cs typeface="Arial"/>
                <a:sym typeface="Arial"/>
              </a:rPr>
              <a:t>replaced Lynch and, together with de Valera, called a halt to the violence in 1923 – there was no truce or treaty, simply a dumping of arms.</a:t>
            </a:r>
          </a:p>
          <a:p>
            <a:pPr algn="l">
              <a:lnSpc>
                <a:spcPts val="3500"/>
              </a:lnSpc>
            </a:pPr>
            <a:r>
              <a:rPr lang="en-US" sz="2500">
                <a:solidFill>
                  <a:srgbClr val="000000"/>
                </a:solidFill>
                <a:latin typeface="Arial"/>
                <a:ea typeface="Arial"/>
                <a:cs typeface="Arial"/>
                <a:sym typeface="Arial"/>
              </a:rPr>
              <a:t>On the 24th May 1923, the Civil War came to an end through a ceasefire. </a:t>
            </a:r>
          </a:p>
          <a:p>
            <a:pPr algn="l">
              <a:lnSpc>
                <a:spcPts val="3500"/>
              </a:lnSpc>
            </a:pP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880512" y="0"/>
            <a:ext cx="6579310" cy="9725311"/>
          </a:xfrm>
          <a:custGeom>
            <a:avLst/>
            <a:gdLst/>
            <a:ahLst/>
            <a:cxnLst/>
            <a:rect r="r" b="b" t="t" l="l"/>
            <a:pathLst>
              <a:path h="9725311" w="6579310">
                <a:moveTo>
                  <a:pt x="0" y="0"/>
                </a:moveTo>
                <a:lnTo>
                  <a:pt x="6579310" y="0"/>
                </a:lnTo>
                <a:lnTo>
                  <a:pt x="6579310" y="9725311"/>
                </a:lnTo>
                <a:lnTo>
                  <a:pt x="0" y="9725311"/>
                </a:lnTo>
                <a:lnTo>
                  <a:pt x="0" y="0"/>
                </a:lnTo>
                <a:close/>
              </a:path>
            </a:pathLst>
          </a:custGeom>
          <a:blipFill>
            <a:blip r:embed="rId2"/>
            <a:stretch>
              <a:fillRect l="-6799" t="-3152" r="-5177" b="-5116"/>
            </a:stretch>
          </a:blipFill>
        </p:spPr>
      </p:sp>
      <p:sp>
        <p:nvSpPr>
          <p:cNvPr name="Freeform 7" id="7"/>
          <p:cNvSpPr/>
          <p:nvPr/>
        </p:nvSpPr>
        <p:spPr>
          <a:xfrm flipH="false" flipV="false" rot="0">
            <a:off x="9654535" y="0"/>
            <a:ext cx="6668632" cy="9725311"/>
          </a:xfrm>
          <a:custGeom>
            <a:avLst/>
            <a:gdLst/>
            <a:ahLst/>
            <a:cxnLst/>
            <a:rect r="r" b="b" t="t" l="l"/>
            <a:pathLst>
              <a:path h="9725311" w="6668632">
                <a:moveTo>
                  <a:pt x="0" y="0"/>
                </a:moveTo>
                <a:lnTo>
                  <a:pt x="6668631" y="0"/>
                </a:lnTo>
                <a:lnTo>
                  <a:pt x="6668631" y="9725311"/>
                </a:lnTo>
                <a:lnTo>
                  <a:pt x="0" y="9725311"/>
                </a:lnTo>
                <a:lnTo>
                  <a:pt x="0" y="0"/>
                </a:lnTo>
                <a:close/>
              </a:path>
            </a:pathLst>
          </a:custGeom>
          <a:blipFill>
            <a:blip r:embed="rId3"/>
            <a:stretch>
              <a:fillRect l="-4231" t="-4193" r="-5171" b="-2578"/>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087255" y="2093814"/>
            <a:ext cx="10551400"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Michael Collins was born at Woodfield near Clonakilty, Co. Cork. He was given the nickname 'the Big Fellow'. Collins was a member of Sinn Féin and joined the IRB in 1909. In 1914, he became an Irish Volunteer and was the administrative assistant to Joseph Plunkett in the GPO, but he did not take part in the fighting. After the Rising, Collins was a prisoner of war in Stafford Prison (England) and Frongoch Prison (Wales). He was elected a Sinn Féin MP/TD in 1918. In 1919, Collins became the Minister for Finance. Collins was Director of Intelligence during the War of Independence and later a member of the Irish delegation at the Treaty negotiations with Britain. In April 1922, during the Civil War, Collins was commander-in-chief of the Pro-Treaty, Free State army. On 22nd August, Collins was killed in an ambush in Co. Cork. He lay in state for three days at City Hall before the funeral procession left for Glasnevin Cemetery. </a:t>
            </a:r>
          </a:p>
        </p:txBody>
      </p:sp>
      <p:sp>
        <p:nvSpPr>
          <p:cNvPr name="Freeform 7" id="7"/>
          <p:cNvSpPr/>
          <p:nvPr/>
        </p:nvSpPr>
        <p:spPr>
          <a:xfrm flipH="false" flipV="false" rot="0">
            <a:off x="1028700" y="2198589"/>
            <a:ext cx="4753755" cy="6338340"/>
          </a:xfrm>
          <a:custGeom>
            <a:avLst/>
            <a:gdLst/>
            <a:ahLst/>
            <a:cxnLst/>
            <a:rect r="r" b="b" t="t" l="l"/>
            <a:pathLst>
              <a:path h="6338340" w="4753755">
                <a:moveTo>
                  <a:pt x="0" y="0"/>
                </a:moveTo>
                <a:lnTo>
                  <a:pt x="4753755" y="0"/>
                </a:lnTo>
                <a:lnTo>
                  <a:pt x="4753755" y="6338340"/>
                </a:lnTo>
                <a:lnTo>
                  <a:pt x="0" y="6338340"/>
                </a:lnTo>
                <a:lnTo>
                  <a:pt x="0" y="0"/>
                </a:lnTo>
                <a:close/>
              </a:path>
            </a:pathLst>
          </a:custGeom>
          <a:blipFill>
            <a:blip r:embed="rId2"/>
            <a:stretch>
              <a:fillRect l="0" t="0" r="0" b="0"/>
            </a:stretch>
          </a:blipFill>
        </p:spPr>
      </p:sp>
      <p:sp>
        <p:nvSpPr>
          <p:cNvPr name="TextBox 8" id="8"/>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b="true">
                <a:solidFill>
                  <a:srgbClr val="004716"/>
                </a:solidFill>
                <a:latin typeface="Arial Bold"/>
                <a:ea typeface="Arial Bold"/>
                <a:cs typeface="Arial Bold"/>
                <a:sym typeface="Arial Bold"/>
              </a:rPr>
              <a:t>Michael Collins, 1890-1922</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legacy of the Civil War</a:t>
            </a:r>
          </a:p>
        </p:txBody>
      </p:sp>
      <p:sp>
        <p:nvSpPr>
          <p:cNvPr name="TextBox 8" id="8"/>
          <p:cNvSpPr txBox="true"/>
          <p:nvPr/>
        </p:nvSpPr>
        <p:spPr>
          <a:xfrm rot="0">
            <a:off x="1028700" y="1838325"/>
            <a:ext cx="15609955" cy="7051674"/>
          </a:xfrm>
          <a:prstGeom prst="rect">
            <a:avLst/>
          </a:prstGeom>
        </p:spPr>
        <p:txBody>
          <a:bodyPr anchor="t" rtlCol="false" tIns="0" lIns="0" bIns="0" rIns="0">
            <a:spAutoFit/>
          </a:bodyPr>
          <a:lstStyle/>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Death and destruction:</a:t>
            </a:r>
            <a:r>
              <a:rPr lang="en-US" sz="2500">
                <a:solidFill>
                  <a:srgbClr val="000000"/>
                </a:solidFill>
                <a:latin typeface="Arial"/>
                <a:ea typeface="Arial"/>
                <a:cs typeface="Arial"/>
                <a:sym typeface="Arial"/>
              </a:rPr>
              <a:t> Up to 1,5000 people are thought to have been killed during the Civil War. Roughly €38 million of damage was caused to property, with the centre of Dublin needing to be rebuilt..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A Divided Country</a:t>
            </a:r>
            <a:r>
              <a:rPr lang="en-US" b="true" sz="2500">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The Civil War caused great bitterness which poisoned Irish politics for generations to come. Families and friends had split across the pro-Treaty and anti-Treaty lines, solidified by the Civil War and its atrocities. To this day, Fine Gael, Fianna Fáil and Sinn Féin remain in bitter dispute about the course Ireland took after the Civil War. Under the </a:t>
            </a:r>
            <a:r>
              <a:rPr lang="en-US" b="true" sz="2500">
                <a:solidFill>
                  <a:srgbClr val="000000"/>
                </a:solidFill>
                <a:latin typeface="Arial Bold"/>
                <a:ea typeface="Arial Bold"/>
                <a:cs typeface="Arial Bold"/>
                <a:sym typeface="Arial Bold"/>
              </a:rPr>
              <a:t>boundary commission</a:t>
            </a:r>
            <a:r>
              <a:rPr lang="en-US" sz="2500">
                <a:solidFill>
                  <a:srgbClr val="000000"/>
                </a:solidFill>
                <a:latin typeface="Arial"/>
                <a:ea typeface="Arial"/>
                <a:cs typeface="Arial"/>
                <a:sym typeface="Arial"/>
              </a:rPr>
              <a:t>, the border between north and south was left unchanged, displeasing many.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Lost leaders: </a:t>
            </a:r>
            <a:r>
              <a:rPr lang="en-US" sz="2500">
                <a:solidFill>
                  <a:srgbClr val="000000"/>
                </a:solidFill>
                <a:latin typeface="Arial"/>
                <a:ea typeface="Arial"/>
                <a:cs typeface="Arial"/>
                <a:sym typeface="Arial"/>
              </a:rPr>
              <a:t>The country lost some its best and ablest leaders, such as Collins and Griffith, when it needed them most.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Political Developments: </a:t>
            </a:r>
            <a:r>
              <a:rPr lang="en-US" sz="2500">
                <a:solidFill>
                  <a:srgbClr val="000000"/>
                </a:solidFill>
                <a:latin typeface="Arial"/>
                <a:ea typeface="Arial"/>
                <a:cs typeface="Arial"/>
                <a:sym typeface="Arial"/>
              </a:rPr>
              <a:t>The two largest political parties in Ireland grew out of the Pro- and Anti-Treaty sides of Sinn Féin – </a:t>
            </a:r>
            <a:r>
              <a:rPr lang="en-US" b="true" sz="2500">
                <a:solidFill>
                  <a:srgbClr val="000000"/>
                </a:solidFill>
                <a:latin typeface="Arial Bold"/>
                <a:ea typeface="Arial Bold"/>
                <a:cs typeface="Arial Bold"/>
                <a:sym typeface="Arial Bold"/>
              </a:rPr>
              <a:t>Cumann na nGaedhael</a:t>
            </a:r>
            <a:r>
              <a:rPr lang="en-US" sz="2500">
                <a:solidFill>
                  <a:srgbClr val="000000"/>
                </a:solidFill>
                <a:latin typeface="Arial"/>
                <a:ea typeface="Arial"/>
                <a:cs typeface="Arial"/>
                <a:sym typeface="Arial"/>
              </a:rPr>
              <a:t> (later Fine Gael) came from the Free State side and </a:t>
            </a:r>
            <a:r>
              <a:rPr lang="en-US" b="true" sz="2500">
                <a:solidFill>
                  <a:srgbClr val="000000"/>
                </a:solidFill>
                <a:latin typeface="Arial Bold"/>
                <a:ea typeface="Arial Bold"/>
                <a:cs typeface="Arial Bold"/>
                <a:sym typeface="Arial Bold"/>
              </a:rPr>
              <a:t>Fianna Fáil</a:t>
            </a:r>
            <a:r>
              <a:rPr lang="en-US" sz="2500">
                <a:solidFill>
                  <a:srgbClr val="000000"/>
                </a:solidFill>
                <a:latin typeface="Arial"/>
                <a:ea typeface="Arial"/>
                <a:cs typeface="Arial"/>
                <a:sym typeface="Arial"/>
              </a:rPr>
              <a:t> from the Republican side. </a:t>
            </a: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constitution</a:t>
            </a:r>
            <a:r>
              <a:rPr lang="en-US" sz="2500">
                <a:solidFill>
                  <a:srgbClr val="000000"/>
                </a:solidFill>
                <a:latin typeface="Arial"/>
                <a:ea typeface="Arial"/>
                <a:cs typeface="Arial"/>
                <a:sym typeface="Arial"/>
              </a:rPr>
              <a:t> was written for the Irish Free State (Saorstát Éireann) in 1922 before it was replaced by </a:t>
            </a:r>
            <a:r>
              <a:rPr lang="en-US" b="true" sz="2500">
                <a:solidFill>
                  <a:srgbClr val="000000"/>
                </a:solidFill>
                <a:latin typeface="Arial Bold"/>
                <a:ea typeface="Arial Bold"/>
                <a:cs typeface="Arial Bold"/>
                <a:sym typeface="Arial Bold"/>
              </a:rPr>
              <a:t>Bunreacht na hÉireann</a:t>
            </a:r>
            <a:r>
              <a:rPr lang="en-US" sz="2500">
                <a:solidFill>
                  <a:srgbClr val="000000"/>
                </a:solidFill>
                <a:latin typeface="Arial"/>
                <a:ea typeface="Arial"/>
                <a:cs typeface="Arial"/>
                <a:sym typeface="Arial"/>
              </a:rPr>
              <a:t> in 1937. The parliament, as it stands in the present day, was set up. The </a:t>
            </a:r>
            <a:r>
              <a:rPr lang="en-US" b="true" sz="2500">
                <a:solidFill>
                  <a:srgbClr val="000000"/>
                </a:solidFill>
                <a:latin typeface="Arial Bold"/>
                <a:ea typeface="Arial Bold"/>
                <a:cs typeface="Arial Bold"/>
                <a:sym typeface="Arial Bold"/>
              </a:rPr>
              <a:t>Oireachtas</a:t>
            </a:r>
            <a:r>
              <a:rPr lang="en-US" sz="2500">
                <a:solidFill>
                  <a:srgbClr val="000000"/>
                </a:solidFill>
                <a:latin typeface="Arial"/>
                <a:ea typeface="Arial"/>
                <a:cs typeface="Arial"/>
                <a:sym typeface="Arial"/>
              </a:rPr>
              <a:t> (Parliament) was made up of the </a:t>
            </a:r>
            <a:r>
              <a:rPr lang="en-US" b="true" sz="2500">
                <a:solidFill>
                  <a:srgbClr val="000000"/>
                </a:solidFill>
                <a:latin typeface="Arial Bold"/>
                <a:ea typeface="Arial Bold"/>
                <a:cs typeface="Arial Bold"/>
                <a:sym typeface="Arial Bold"/>
              </a:rPr>
              <a:t>Dáil Éireann </a:t>
            </a:r>
            <a:r>
              <a:rPr lang="en-US" sz="2500">
                <a:solidFill>
                  <a:srgbClr val="000000"/>
                </a:solidFill>
                <a:latin typeface="Arial"/>
                <a:ea typeface="Arial"/>
                <a:cs typeface="Arial"/>
                <a:sym typeface="Arial"/>
              </a:rPr>
              <a:t>(lower house) and the </a:t>
            </a:r>
            <a:r>
              <a:rPr lang="en-US" b="true" sz="2500">
                <a:solidFill>
                  <a:srgbClr val="000000"/>
                </a:solidFill>
                <a:latin typeface="Arial Bold"/>
                <a:ea typeface="Arial Bold"/>
                <a:cs typeface="Arial Bold"/>
                <a:sym typeface="Arial Bold"/>
              </a:rPr>
              <a:t>Seanad</a:t>
            </a:r>
            <a:r>
              <a:rPr lang="en-US" sz="2500">
                <a:solidFill>
                  <a:srgbClr val="000000"/>
                </a:solidFill>
                <a:latin typeface="Arial"/>
                <a:ea typeface="Arial"/>
                <a:cs typeface="Arial"/>
                <a:sym typeface="Arial"/>
              </a:rPr>
              <a:t> (upper house). </a:t>
            </a:r>
            <a:r>
              <a:rPr lang="en-US" b="true" sz="2500">
                <a:solidFill>
                  <a:srgbClr val="000000"/>
                </a:solidFill>
                <a:latin typeface="Arial Bold"/>
                <a:ea typeface="Arial Bold"/>
                <a:cs typeface="Arial Bold"/>
                <a:sym typeface="Arial Bold"/>
              </a:rPr>
              <a:t>An Garda Síochána </a:t>
            </a:r>
            <a:r>
              <a:rPr lang="en-US" sz="2500">
                <a:solidFill>
                  <a:srgbClr val="000000"/>
                </a:solidFill>
                <a:latin typeface="Arial"/>
                <a:ea typeface="Arial"/>
                <a:cs typeface="Arial"/>
                <a:sym typeface="Arial"/>
              </a:rPr>
              <a:t>were also set up while the </a:t>
            </a:r>
            <a:r>
              <a:rPr lang="en-US" b="true" sz="2500">
                <a:solidFill>
                  <a:srgbClr val="000000"/>
                </a:solidFill>
                <a:latin typeface="Arial Bold"/>
                <a:ea typeface="Arial Bold"/>
                <a:cs typeface="Arial Bold"/>
                <a:sym typeface="Arial Bold"/>
              </a:rPr>
              <a:t>courts were reorganised</a:t>
            </a:r>
            <a:r>
              <a:rPr lang="en-US" sz="2500">
                <a:solidFill>
                  <a:srgbClr val="000000"/>
                </a:solidFill>
                <a:latin typeface="Arial"/>
                <a:ea typeface="Arial"/>
                <a:cs typeface="Arial"/>
                <a:sym typeface="Arial"/>
              </a:rPr>
              <a:t> (and still used today).</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6718079" cy="9725311"/>
          </a:xfrm>
          <a:custGeom>
            <a:avLst/>
            <a:gdLst/>
            <a:ahLst/>
            <a:cxnLst/>
            <a:rect r="r" b="b" t="t" l="l"/>
            <a:pathLst>
              <a:path h="9725311" w="6718079">
                <a:moveTo>
                  <a:pt x="0" y="0"/>
                </a:moveTo>
                <a:lnTo>
                  <a:pt x="6718079" y="0"/>
                </a:lnTo>
                <a:lnTo>
                  <a:pt x="6718079" y="9725311"/>
                </a:lnTo>
                <a:lnTo>
                  <a:pt x="0" y="9725311"/>
                </a:lnTo>
                <a:lnTo>
                  <a:pt x="0" y="0"/>
                </a:lnTo>
                <a:close/>
              </a:path>
            </a:pathLst>
          </a:custGeom>
          <a:blipFill>
            <a:blip r:embed="rId2"/>
            <a:stretch>
              <a:fillRect l="0" t="0" r="0" b="0"/>
            </a:stretch>
          </a:blipFill>
        </p:spPr>
      </p:sp>
      <p:sp>
        <p:nvSpPr>
          <p:cNvPr name="Freeform 7" id="7"/>
          <p:cNvSpPr/>
          <p:nvPr/>
        </p:nvSpPr>
        <p:spPr>
          <a:xfrm flipH="false" flipV="false" rot="0">
            <a:off x="9966026" y="0"/>
            <a:ext cx="6973234" cy="9725311"/>
          </a:xfrm>
          <a:custGeom>
            <a:avLst/>
            <a:gdLst/>
            <a:ahLst/>
            <a:cxnLst/>
            <a:rect r="r" b="b" t="t" l="l"/>
            <a:pathLst>
              <a:path h="9725311" w="6973234">
                <a:moveTo>
                  <a:pt x="0" y="0"/>
                </a:moveTo>
                <a:lnTo>
                  <a:pt x="6973234" y="0"/>
                </a:lnTo>
                <a:lnTo>
                  <a:pt x="6973234" y="9725311"/>
                </a:lnTo>
                <a:lnTo>
                  <a:pt x="0" y="9725311"/>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234 (Artefact, 2nd Edition)</a:t>
            </a:r>
          </a:p>
        </p:txBody>
      </p:sp>
      <p:sp>
        <p:nvSpPr>
          <p:cNvPr name="TextBox 8" id="8"/>
          <p:cNvSpPr txBox="true"/>
          <p:nvPr/>
        </p:nvSpPr>
        <p:spPr>
          <a:xfrm rot="0">
            <a:off x="1028700" y="2130424"/>
            <a:ext cx="15609955" cy="3181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How did the deaths of Griffith and Collins affect the Civil War?</a:t>
            </a:r>
          </a:p>
          <a:p>
            <a:pPr algn="l" marL="647697" indent="-323848" lvl="1">
              <a:lnSpc>
                <a:spcPts val="4199"/>
              </a:lnSpc>
              <a:buAutoNum type="arabicPeriod" startAt="1"/>
            </a:pPr>
            <a:r>
              <a:rPr lang="en-US" sz="2999">
                <a:solidFill>
                  <a:srgbClr val="0DA33B"/>
                </a:solidFill>
                <a:latin typeface="Arial"/>
                <a:ea typeface="Arial"/>
                <a:cs typeface="Arial"/>
                <a:sym typeface="Arial"/>
              </a:rPr>
              <a:t>Who replaced Arthur Griffith as President of the Dáil?</a:t>
            </a:r>
          </a:p>
          <a:p>
            <a:pPr algn="l" marL="647697" indent="-323848" lvl="1">
              <a:lnSpc>
                <a:spcPts val="4199"/>
              </a:lnSpc>
              <a:buAutoNum type="arabicPeriod" startAt="1"/>
            </a:pPr>
            <a:r>
              <a:rPr lang="en-US" sz="2999">
                <a:solidFill>
                  <a:srgbClr val="0DA33B"/>
                </a:solidFill>
                <a:latin typeface="Arial"/>
                <a:ea typeface="Arial"/>
                <a:cs typeface="Arial"/>
                <a:sym typeface="Arial"/>
              </a:rPr>
              <a:t>What was the Specials Power Act?</a:t>
            </a:r>
          </a:p>
          <a:p>
            <a:pPr algn="l" marL="647697" indent="-323848" lvl="1">
              <a:lnSpc>
                <a:spcPts val="4199"/>
              </a:lnSpc>
              <a:buAutoNum type="arabicPeriod" startAt="1"/>
            </a:pPr>
            <a:r>
              <a:rPr lang="en-US" sz="2999">
                <a:solidFill>
                  <a:srgbClr val="0DA33B"/>
                </a:solidFill>
                <a:latin typeface="Arial"/>
                <a:ea typeface="Arial"/>
                <a:cs typeface="Arial"/>
                <a:sym typeface="Arial"/>
              </a:rPr>
              <a:t>What was Cumann na nGaedheal?</a:t>
            </a:r>
          </a:p>
          <a:p>
            <a:pPr algn="l" marL="647697" indent="-323848" lvl="1">
              <a:lnSpc>
                <a:spcPts val="4199"/>
              </a:lnSpc>
              <a:buAutoNum type="arabicPeriod" startAt="1"/>
            </a:pPr>
            <a:r>
              <a:rPr lang="en-US" sz="2999">
                <a:solidFill>
                  <a:srgbClr val="0DA33B"/>
                </a:solidFill>
                <a:latin typeface="Arial"/>
                <a:ea typeface="Arial"/>
                <a:cs typeface="Arial"/>
                <a:sym typeface="Arial"/>
              </a:rPr>
              <a:t>Name three of Cumann na nGaedheal's achievements.</a:t>
            </a:r>
          </a:p>
          <a:p>
            <a:pPr algn="l" marL="647697" indent="-323848" lvl="1">
              <a:lnSpc>
                <a:spcPts val="4199"/>
              </a:lnSpc>
              <a:buAutoNum type="arabicPeriod" startAt="1"/>
            </a:pPr>
            <a:r>
              <a:rPr lang="en-US" sz="2999">
                <a:solidFill>
                  <a:srgbClr val="0DA33B"/>
                </a:solidFill>
                <a:latin typeface="Arial"/>
                <a:ea typeface="Arial"/>
                <a:cs typeface="Arial"/>
                <a:sym typeface="Arial"/>
              </a:rPr>
              <a:t>Why did the Civil War have a long legacy for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234 (Artefact, 2nd Edition)</a:t>
            </a:r>
          </a:p>
        </p:txBody>
      </p:sp>
      <p:sp>
        <p:nvSpPr>
          <p:cNvPr name="TextBox 8" id="8"/>
          <p:cNvSpPr txBox="true"/>
          <p:nvPr/>
        </p:nvSpPr>
        <p:spPr>
          <a:xfrm rot="0">
            <a:off x="1028700" y="2130424"/>
            <a:ext cx="15609955" cy="7372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ea typeface="Arial"/>
                <a:cs typeface="Arial"/>
                <a:sym typeface="Arial"/>
              </a:rPr>
              <a:t>Griffith and Collins were mourned deeply by members of both the pro-Treaty and anti-Treaty sides. Collins’s death in particular convinced many that the bloodshed needed to end.</a:t>
            </a:r>
          </a:p>
          <a:p>
            <a:pPr algn="l" marL="647697" indent="-323848" lvl="1">
              <a:lnSpc>
                <a:spcPts val="4199"/>
              </a:lnSpc>
              <a:buAutoNum type="arabicPeriod" startAt="1"/>
            </a:pPr>
            <a:r>
              <a:rPr lang="en-US" sz="2999">
                <a:solidFill>
                  <a:srgbClr val="000000"/>
                </a:solidFill>
                <a:latin typeface="Arial"/>
                <a:ea typeface="Arial"/>
                <a:cs typeface="Arial"/>
                <a:sym typeface="Arial"/>
              </a:rPr>
              <a:t>W. T. Cosgrave.</a:t>
            </a:r>
          </a:p>
          <a:p>
            <a:pPr algn="l" marL="647697" indent="-323848" lvl="1">
              <a:lnSpc>
                <a:spcPts val="4199"/>
              </a:lnSpc>
              <a:buAutoNum type="arabicPeriod" startAt="1"/>
            </a:pPr>
            <a:r>
              <a:rPr lang="en-US" sz="2999">
                <a:solidFill>
                  <a:srgbClr val="000000"/>
                </a:solidFill>
                <a:latin typeface="Arial"/>
                <a:ea typeface="Arial"/>
                <a:cs typeface="Arial"/>
                <a:sym typeface="Arial"/>
              </a:rPr>
              <a:t>The Special Powers Act was an act that allowed the government’s forces to arrest, try and imprison – or even execute – IRA members for a number of offences.</a:t>
            </a:r>
          </a:p>
          <a:p>
            <a:pPr algn="l" marL="647697" indent="-323848" lvl="1">
              <a:lnSpc>
                <a:spcPts val="4199"/>
              </a:lnSpc>
              <a:buAutoNum type="arabicPeriod" startAt="1"/>
            </a:pPr>
            <a:r>
              <a:rPr lang="en-US" sz="2999">
                <a:solidFill>
                  <a:srgbClr val="000000"/>
                </a:solidFill>
                <a:latin typeface="Arial"/>
                <a:ea typeface="Arial"/>
                <a:cs typeface="Arial"/>
                <a:sym typeface="Arial"/>
              </a:rPr>
              <a:t>The pro-Treaty side renamed themselves Cumann na nGaedheal (‘the Union of the Irish’).</a:t>
            </a:r>
          </a:p>
          <a:p>
            <a:pPr algn="l" marL="647697" indent="-323848" lvl="1">
              <a:lnSpc>
                <a:spcPts val="4199"/>
              </a:lnSpc>
              <a:buAutoNum type="arabicPeriod" startAt="1"/>
            </a:pPr>
            <a:r>
              <a:rPr lang="en-US" sz="2999">
                <a:solidFill>
                  <a:srgbClr val="000000"/>
                </a:solidFill>
                <a:latin typeface="Arial"/>
                <a:ea typeface="Arial"/>
                <a:cs typeface="Arial"/>
                <a:sym typeface="Arial"/>
              </a:rPr>
              <a:t>Any three of: a constitution was written for the Irish Free State (called ‘Saorstát Éireann’); a parliament called the Oireachtas, made up of the Dáil and the Seanad, was set up; an Garda Síochána was established; the courts system was reorganised.</a:t>
            </a:r>
          </a:p>
          <a:p>
            <a:pPr algn="l" marL="647697" indent="-323848" lvl="1">
              <a:lnSpc>
                <a:spcPts val="4199"/>
              </a:lnSpc>
              <a:buAutoNum type="arabicPeriod" startAt="1"/>
            </a:pPr>
            <a:r>
              <a:rPr lang="en-US" sz="2999">
                <a:solidFill>
                  <a:srgbClr val="000000"/>
                </a:solidFill>
                <a:latin typeface="Arial"/>
                <a:ea typeface="Arial"/>
                <a:cs typeface="Arial"/>
                <a:sym typeface="Arial"/>
              </a:rPr>
              <a:t>The two largest political parties in Ireland today have their roots in the Treaty politics of that time. Cumann na nGaedheal (later Fine Gael) arose from the pro-Treaty side and Fianna Fáil was formed from the anti-Treaty side.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DA33B"/>
                </a:solidFill>
                <a:latin typeface="Arial Bold"/>
                <a:ea typeface="Arial Bold"/>
                <a:cs typeface="Arial Bold"/>
                <a:sym typeface="Arial Bold"/>
              </a:rPr>
              <a:t>20.10: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20.10: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1916-1923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1916 Rising was organised by a secret military council while Britain was absorbed by World War I. The 'Castle Document' was forged to convince Eoin MacNeill to involve the Irish volunteers. </a:t>
            </a:r>
          </a:p>
          <a:p>
            <a:pPr algn="l" marL="539754" indent="-269877" lvl="1">
              <a:lnSpc>
                <a:spcPts val="3500"/>
              </a:lnSpc>
              <a:buFont typeface="Arial"/>
              <a:buChar char="•"/>
            </a:pPr>
            <a:r>
              <a:rPr lang="en-US" sz="2500">
                <a:solidFill>
                  <a:srgbClr val="000000"/>
                </a:solidFill>
                <a:latin typeface="Arial"/>
                <a:ea typeface="Arial"/>
                <a:cs typeface="Arial"/>
                <a:sym typeface="Arial"/>
              </a:rPr>
              <a:t>Arms from Germany were lost when the </a:t>
            </a:r>
            <a:r>
              <a:rPr lang="en-US" sz="2500" i="true">
                <a:solidFill>
                  <a:srgbClr val="000000"/>
                </a:solidFill>
                <a:latin typeface="Arial Italics"/>
                <a:ea typeface="Arial Italics"/>
                <a:cs typeface="Arial Italics"/>
                <a:sym typeface="Arial Italics"/>
              </a:rPr>
              <a:t>Aud</a:t>
            </a:r>
            <a:r>
              <a:rPr lang="en-US" sz="2500">
                <a:solidFill>
                  <a:srgbClr val="000000"/>
                </a:solidFill>
                <a:latin typeface="Arial"/>
                <a:ea typeface="Arial"/>
                <a:cs typeface="Arial"/>
                <a:sym typeface="Arial"/>
              </a:rPr>
              <a:t> was sunk while evading capture by the British navy.</a:t>
            </a:r>
          </a:p>
          <a:p>
            <a:pPr algn="l" marL="539754" indent="-269877" lvl="1">
              <a:lnSpc>
                <a:spcPts val="3500"/>
              </a:lnSpc>
              <a:buFont typeface="Arial"/>
              <a:buChar char="•"/>
            </a:pPr>
            <a:r>
              <a:rPr lang="en-US" sz="2500">
                <a:solidFill>
                  <a:srgbClr val="000000"/>
                </a:solidFill>
                <a:latin typeface="Arial"/>
                <a:ea typeface="Arial"/>
                <a:cs typeface="Arial"/>
                <a:sym typeface="Arial"/>
              </a:rPr>
              <a:t>The Rising still went ahead, but in fewer locations and weapons than planned, and on Easter Monday instead of Sunday. It was based mainly in Dublin city centre. </a:t>
            </a:r>
          </a:p>
          <a:p>
            <a:pPr algn="l" marL="539754" indent="-269877" lvl="1">
              <a:lnSpc>
                <a:spcPts val="3500"/>
              </a:lnSpc>
              <a:buFont typeface="Arial"/>
              <a:buChar char="•"/>
            </a:pPr>
            <a:r>
              <a:rPr lang="en-US" sz="2500">
                <a:solidFill>
                  <a:srgbClr val="000000"/>
                </a:solidFill>
                <a:latin typeface="Arial"/>
                <a:ea typeface="Arial"/>
                <a:cs typeface="Arial"/>
                <a:sym typeface="Arial"/>
              </a:rPr>
              <a:t>The British brought soldiers in from the Curragh and England and used a gunboat called the </a:t>
            </a:r>
            <a:r>
              <a:rPr lang="en-US" sz="2500" i="true">
                <a:solidFill>
                  <a:srgbClr val="000000"/>
                </a:solidFill>
                <a:latin typeface="Arial Italics"/>
                <a:ea typeface="Arial Italics"/>
                <a:cs typeface="Arial Italics"/>
                <a:sym typeface="Arial Italics"/>
              </a:rPr>
              <a:t>Helga </a:t>
            </a:r>
            <a:r>
              <a:rPr lang="en-US" sz="2500">
                <a:solidFill>
                  <a:srgbClr val="000000"/>
                </a:solidFill>
                <a:latin typeface="Arial"/>
                <a:ea typeface="Arial"/>
                <a:cs typeface="Arial"/>
                <a:sym typeface="Arial"/>
              </a:rPr>
              <a:t>to shell the GPO from the Liffey.</a:t>
            </a:r>
          </a:p>
          <a:p>
            <a:pPr algn="l" marL="539754" indent="-269877" lvl="1">
              <a:lnSpc>
                <a:spcPts val="3500"/>
              </a:lnSpc>
              <a:buFont typeface="Arial"/>
              <a:buChar char="•"/>
            </a:pPr>
            <a:r>
              <a:rPr lang="en-US" sz="2500">
                <a:solidFill>
                  <a:srgbClr val="000000"/>
                </a:solidFill>
                <a:latin typeface="Arial"/>
                <a:ea typeface="Arial"/>
                <a:cs typeface="Arial"/>
                <a:sym typeface="Arial"/>
              </a:rPr>
              <a:t>Pádraig Pearse surrendered on behalf of the rebels: the Rising was over by Monday 1st May 1916.</a:t>
            </a:r>
          </a:p>
          <a:p>
            <a:pPr algn="l" marL="539754" indent="-269877" lvl="1">
              <a:lnSpc>
                <a:spcPts val="3500"/>
              </a:lnSpc>
              <a:buFont typeface="Arial"/>
              <a:buChar char="•"/>
            </a:pPr>
            <a:r>
              <a:rPr lang="en-US" sz="2500">
                <a:solidFill>
                  <a:srgbClr val="000000"/>
                </a:solidFill>
                <a:latin typeface="Arial"/>
                <a:ea typeface="Arial"/>
                <a:cs typeface="Arial"/>
                <a:sym typeface="Arial"/>
              </a:rPr>
              <a:t>Almost 500 people were killed and over 2,500 injured, and buildings and property suffered heavy damage. Almost 3,000 people were sent to prisons in Britain, 90 leaders were sentenced to death. Fifteen of these were shot between 3rd and 12th May: 14 in Kilmainham Gaol and 1 in Cork. </a:t>
            </a:r>
          </a:p>
          <a:p>
            <a:pPr algn="l" marL="539754" indent="-269877" lvl="1">
              <a:lnSpc>
                <a:spcPts val="3500"/>
              </a:lnSpc>
              <a:buFont typeface="Arial"/>
              <a:buChar char="•"/>
            </a:pPr>
            <a:r>
              <a:rPr lang="en-US" sz="2500">
                <a:solidFill>
                  <a:srgbClr val="000000"/>
                </a:solidFill>
                <a:latin typeface="Arial"/>
                <a:ea typeface="Arial"/>
                <a:cs typeface="Arial"/>
                <a:sym typeface="Arial"/>
              </a:rPr>
              <a:t>Sinn Féin rose in popularity and won 73 of 105 seats in the 1918 General Election. The party abstained from attending Westminster and formed a Dublin government (Dáil Éireann) in the Mansion House, Dawson St, on 21st January 1919.</a:t>
            </a:r>
          </a:p>
          <a:p>
            <a:pPr algn="l" marL="539754" indent="-269877" lvl="1">
              <a:lnSpc>
                <a:spcPts val="3500"/>
              </a:lnSpc>
              <a:buFont typeface="Arial"/>
              <a:buChar char="•"/>
            </a:pPr>
            <a:r>
              <a:rPr lang="en-US" sz="2500">
                <a:solidFill>
                  <a:srgbClr val="000000"/>
                </a:solidFill>
                <a:latin typeface="Arial"/>
                <a:ea typeface="Arial"/>
                <a:cs typeface="Arial"/>
                <a:sym typeface="Arial"/>
              </a:rPr>
              <a:t>The War of Independence began that same day, on 21st January 1919, with the ambush of an RIC unit in Tipperary. The Irish used guerrilla warfare, the Squad and the Flying Columns. The British brought in the Black and Tans and the Auxiliaries. A truce was called on 11th July 1921.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3137996" y="4878906"/>
            <a:ext cx="2858617" cy="3810000"/>
          </a:xfrm>
          <a:custGeom>
            <a:avLst/>
            <a:gdLst/>
            <a:ahLst/>
            <a:cxnLst/>
            <a:rect r="r" b="b" t="t" l="l"/>
            <a:pathLst>
              <a:path h="3810000" w="2858617">
                <a:moveTo>
                  <a:pt x="0" y="0"/>
                </a:moveTo>
                <a:lnTo>
                  <a:pt x="2858616" y="0"/>
                </a:lnTo>
                <a:lnTo>
                  <a:pt x="2858616" y="3810000"/>
                </a:lnTo>
                <a:lnTo>
                  <a:pt x="0" y="3810000"/>
                </a:lnTo>
                <a:lnTo>
                  <a:pt x="0" y="0"/>
                </a:lnTo>
                <a:close/>
              </a:path>
            </a:pathLst>
          </a:custGeom>
          <a:blipFill>
            <a:blip r:embed="rId2"/>
            <a:stretch>
              <a:fillRect l="0" t="0" r="0" b="0"/>
            </a:stretch>
          </a:blipFill>
        </p:spPr>
      </p:sp>
      <p:sp>
        <p:nvSpPr>
          <p:cNvPr name="Freeform 7" id="7"/>
          <p:cNvSpPr/>
          <p:nvPr/>
        </p:nvSpPr>
        <p:spPr>
          <a:xfrm flipH="false" flipV="false" rot="0">
            <a:off x="13137974" y="0"/>
            <a:ext cx="2858660" cy="3810000"/>
          </a:xfrm>
          <a:custGeom>
            <a:avLst/>
            <a:gdLst/>
            <a:ahLst/>
            <a:cxnLst/>
            <a:rect r="r" b="b" t="t" l="l"/>
            <a:pathLst>
              <a:path h="3810000" w="2858660">
                <a:moveTo>
                  <a:pt x="0" y="0"/>
                </a:moveTo>
                <a:lnTo>
                  <a:pt x="2858660" y="0"/>
                </a:lnTo>
                <a:lnTo>
                  <a:pt x="2858660" y="3810000"/>
                </a:lnTo>
                <a:lnTo>
                  <a:pt x="0" y="3810000"/>
                </a:lnTo>
                <a:lnTo>
                  <a:pt x="0" y="0"/>
                </a:lnTo>
                <a:close/>
              </a:path>
            </a:pathLst>
          </a:custGeom>
          <a:blipFill>
            <a:blip r:embed="rId3"/>
            <a:stretch>
              <a:fillRect l="0" t="0" r="0" b="0"/>
            </a:stretch>
          </a:blipFill>
        </p:spPr>
      </p:sp>
      <p:sp>
        <p:nvSpPr>
          <p:cNvPr name="Freeform 8" id="8"/>
          <p:cNvSpPr/>
          <p:nvPr/>
        </p:nvSpPr>
        <p:spPr>
          <a:xfrm flipH="false" flipV="false" rot="0">
            <a:off x="9358911" y="0"/>
            <a:ext cx="2908300" cy="3810000"/>
          </a:xfrm>
          <a:custGeom>
            <a:avLst/>
            <a:gdLst/>
            <a:ahLst/>
            <a:cxnLst/>
            <a:rect r="r" b="b" t="t" l="l"/>
            <a:pathLst>
              <a:path h="3810000" w="2908300">
                <a:moveTo>
                  <a:pt x="0" y="0"/>
                </a:moveTo>
                <a:lnTo>
                  <a:pt x="2908300" y="0"/>
                </a:lnTo>
                <a:lnTo>
                  <a:pt x="2908300" y="3810000"/>
                </a:lnTo>
                <a:lnTo>
                  <a:pt x="0" y="3810000"/>
                </a:lnTo>
                <a:lnTo>
                  <a:pt x="0" y="0"/>
                </a:lnTo>
                <a:close/>
              </a:path>
            </a:pathLst>
          </a:custGeom>
          <a:blipFill>
            <a:blip r:embed="rId4"/>
            <a:stretch>
              <a:fillRect l="0" t="0" r="0" b="0"/>
            </a:stretch>
          </a:blipFill>
        </p:spPr>
      </p:sp>
      <p:sp>
        <p:nvSpPr>
          <p:cNvPr name="Freeform 9" id="9"/>
          <p:cNvSpPr/>
          <p:nvPr/>
        </p:nvSpPr>
        <p:spPr>
          <a:xfrm flipH="false" flipV="false" rot="0">
            <a:off x="2368123" y="32502"/>
            <a:ext cx="2744298" cy="3810000"/>
          </a:xfrm>
          <a:custGeom>
            <a:avLst/>
            <a:gdLst/>
            <a:ahLst/>
            <a:cxnLst/>
            <a:rect r="r" b="b" t="t" l="l"/>
            <a:pathLst>
              <a:path h="3810000" w="2744298">
                <a:moveTo>
                  <a:pt x="0" y="0"/>
                </a:moveTo>
                <a:lnTo>
                  <a:pt x="2744297" y="0"/>
                </a:lnTo>
                <a:lnTo>
                  <a:pt x="2744297" y="3810000"/>
                </a:lnTo>
                <a:lnTo>
                  <a:pt x="0" y="3810000"/>
                </a:lnTo>
                <a:lnTo>
                  <a:pt x="0" y="0"/>
                </a:lnTo>
                <a:close/>
              </a:path>
            </a:pathLst>
          </a:custGeom>
          <a:blipFill>
            <a:blip r:embed="rId5"/>
            <a:stretch>
              <a:fillRect l="0" t="0" r="0" b="0"/>
            </a:stretch>
          </a:blipFill>
        </p:spPr>
      </p:sp>
      <p:sp>
        <p:nvSpPr>
          <p:cNvPr name="Freeform 10" id="10"/>
          <p:cNvSpPr/>
          <p:nvPr/>
        </p:nvSpPr>
        <p:spPr>
          <a:xfrm flipH="false" flipV="false" rot="0">
            <a:off x="2291388" y="4878906"/>
            <a:ext cx="2897811" cy="3810000"/>
          </a:xfrm>
          <a:custGeom>
            <a:avLst/>
            <a:gdLst/>
            <a:ahLst/>
            <a:cxnLst/>
            <a:rect r="r" b="b" t="t" l="l"/>
            <a:pathLst>
              <a:path h="3810000" w="2897811">
                <a:moveTo>
                  <a:pt x="0" y="0"/>
                </a:moveTo>
                <a:lnTo>
                  <a:pt x="2897811" y="0"/>
                </a:lnTo>
                <a:lnTo>
                  <a:pt x="2897811" y="3810000"/>
                </a:lnTo>
                <a:lnTo>
                  <a:pt x="0" y="3810000"/>
                </a:lnTo>
                <a:lnTo>
                  <a:pt x="0" y="0"/>
                </a:lnTo>
                <a:close/>
              </a:path>
            </a:pathLst>
          </a:custGeom>
          <a:blipFill>
            <a:blip r:embed="rId6"/>
            <a:stretch>
              <a:fillRect l="0" t="0" r="0" b="0"/>
            </a:stretch>
          </a:blipFill>
        </p:spPr>
      </p:sp>
      <p:sp>
        <p:nvSpPr>
          <p:cNvPr name="Freeform 11" id="11"/>
          <p:cNvSpPr/>
          <p:nvPr/>
        </p:nvSpPr>
        <p:spPr>
          <a:xfrm flipH="false" flipV="false" rot="0">
            <a:off x="5825267" y="32502"/>
            <a:ext cx="2727325" cy="3810000"/>
          </a:xfrm>
          <a:custGeom>
            <a:avLst/>
            <a:gdLst/>
            <a:ahLst/>
            <a:cxnLst/>
            <a:rect r="r" b="b" t="t" l="l"/>
            <a:pathLst>
              <a:path h="3810000" w="2727325">
                <a:moveTo>
                  <a:pt x="0" y="0"/>
                </a:moveTo>
                <a:lnTo>
                  <a:pt x="2727325" y="0"/>
                </a:lnTo>
                <a:lnTo>
                  <a:pt x="2727325" y="3810000"/>
                </a:lnTo>
                <a:lnTo>
                  <a:pt x="0" y="3810000"/>
                </a:lnTo>
                <a:lnTo>
                  <a:pt x="0" y="0"/>
                </a:lnTo>
                <a:close/>
              </a:path>
            </a:pathLst>
          </a:custGeom>
          <a:blipFill>
            <a:blip r:embed="rId7"/>
            <a:stretch>
              <a:fillRect l="0" t="0" r="0" b="0"/>
            </a:stretch>
          </a:blipFill>
        </p:spPr>
      </p:sp>
      <p:sp>
        <p:nvSpPr>
          <p:cNvPr name="Freeform 12" id="12"/>
          <p:cNvSpPr/>
          <p:nvPr/>
        </p:nvSpPr>
        <p:spPr>
          <a:xfrm flipH="false" flipV="false" rot="0">
            <a:off x="5894049" y="4878906"/>
            <a:ext cx="2589804" cy="3810000"/>
          </a:xfrm>
          <a:custGeom>
            <a:avLst/>
            <a:gdLst/>
            <a:ahLst/>
            <a:cxnLst/>
            <a:rect r="r" b="b" t="t" l="l"/>
            <a:pathLst>
              <a:path h="3810000" w="2589804">
                <a:moveTo>
                  <a:pt x="0" y="0"/>
                </a:moveTo>
                <a:lnTo>
                  <a:pt x="2589804" y="0"/>
                </a:lnTo>
                <a:lnTo>
                  <a:pt x="2589804" y="3810000"/>
                </a:lnTo>
                <a:lnTo>
                  <a:pt x="0" y="3810000"/>
                </a:lnTo>
                <a:lnTo>
                  <a:pt x="0" y="0"/>
                </a:lnTo>
                <a:close/>
              </a:path>
            </a:pathLst>
          </a:custGeom>
          <a:blipFill>
            <a:blip r:embed="rId8"/>
            <a:stretch>
              <a:fillRect l="0" t="0" r="0" b="0"/>
            </a:stretch>
          </a:blipFill>
        </p:spPr>
      </p:sp>
      <p:sp>
        <p:nvSpPr>
          <p:cNvPr name="Freeform 13" id="13"/>
          <p:cNvSpPr/>
          <p:nvPr/>
        </p:nvSpPr>
        <p:spPr>
          <a:xfrm flipH="false" flipV="false" rot="0">
            <a:off x="9188703" y="4878906"/>
            <a:ext cx="3248761" cy="3810000"/>
          </a:xfrm>
          <a:custGeom>
            <a:avLst/>
            <a:gdLst/>
            <a:ahLst/>
            <a:cxnLst/>
            <a:rect r="r" b="b" t="t" l="l"/>
            <a:pathLst>
              <a:path h="3810000" w="3248761">
                <a:moveTo>
                  <a:pt x="0" y="0"/>
                </a:moveTo>
                <a:lnTo>
                  <a:pt x="3248760" y="0"/>
                </a:lnTo>
                <a:lnTo>
                  <a:pt x="3248760" y="3810000"/>
                </a:lnTo>
                <a:lnTo>
                  <a:pt x="0" y="3810000"/>
                </a:lnTo>
                <a:lnTo>
                  <a:pt x="0" y="0"/>
                </a:lnTo>
                <a:close/>
              </a:path>
            </a:pathLst>
          </a:custGeom>
          <a:blipFill>
            <a:blip r:embed="rId9"/>
            <a:stretch>
              <a:fillRect l="-21136" t="0" r="-17548" b="0"/>
            </a:stretch>
          </a:blipFill>
        </p:spPr>
      </p:sp>
      <p:sp>
        <p:nvSpPr>
          <p:cNvPr name="TextBox 14" id="14"/>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6" id="16"/>
          <p:cNvSpPr txBox="true"/>
          <p:nvPr/>
        </p:nvSpPr>
        <p:spPr>
          <a:xfrm rot="0">
            <a:off x="2449001" y="4022566"/>
            <a:ext cx="2582540"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Thomas Clarke</a:t>
            </a:r>
          </a:p>
        </p:txBody>
      </p:sp>
      <p:sp>
        <p:nvSpPr>
          <p:cNvPr name="TextBox 17" id="17"/>
          <p:cNvSpPr txBox="true"/>
          <p:nvPr/>
        </p:nvSpPr>
        <p:spPr>
          <a:xfrm rot="0">
            <a:off x="5505891" y="4022566"/>
            <a:ext cx="3366120"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Seán MacDiarmada</a:t>
            </a:r>
          </a:p>
        </p:txBody>
      </p:sp>
      <p:sp>
        <p:nvSpPr>
          <p:cNvPr name="TextBox 18" id="18"/>
          <p:cNvSpPr txBox="true"/>
          <p:nvPr/>
        </p:nvSpPr>
        <p:spPr>
          <a:xfrm rot="0">
            <a:off x="9500286" y="4022566"/>
            <a:ext cx="2625551"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Pádraig Pearse</a:t>
            </a:r>
          </a:p>
        </p:txBody>
      </p:sp>
      <p:sp>
        <p:nvSpPr>
          <p:cNvPr name="TextBox 19" id="19"/>
          <p:cNvSpPr txBox="true"/>
          <p:nvPr/>
        </p:nvSpPr>
        <p:spPr>
          <a:xfrm rot="0">
            <a:off x="13212038" y="4022566"/>
            <a:ext cx="2710532"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Joseph Plunkett</a:t>
            </a:r>
          </a:p>
        </p:txBody>
      </p:sp>
      <p:sp>
        <p:nvSpPr>
          <p:cNvPr name="TextBox 20" id="20"/>
          <p:cNvSpPr txBox="true"/>
          <p:nvPr/>
        </p:nvSpPr>
        <p:spPr>
          <a:xfrm rot="0">
            <a:off x="2322086" y="8869881"/>
            <a:ext cx="2752799"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Éamonn Ceannt</a:t>
            </a:r>
          </a:p>
        </p:txBody>
      </p:sp>
      <p:sp>
        <p:nvSpPr>
          <p:cNvPr name="TextBox 21" id="21"/>
          <p:cNvSpPr txBox="true"/>
          <p:nvPr/>
        </p:nvSpPr>
        <p:spPr>
          <a:xfrm rot="0">
            <a:off x="5379347" y="8869881"/>
            <a:ext cx="3535635"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Thomas MacDonagh</a:t>
            </a:r>
          </a:p>
        </p:txBody>
      </p:sp>
      <p:sp>
        <p:nvSpPr>
          <p:cNvPr name="TextBox 22" id="22"/>
          <p:cNvSpPr txBox="true"/>
          <p:nvPr/>
        </p:nvSpPr>
        <p:spPr>
          <a:xfrm rot="0">
            <a:off x="9331624" y="8869881"/>
            <a:ext cx="2879303"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Roger Casement</a:t>
            </a:r>
          </a:p>
        </p:txBody>
      </p:sp>
      <p:sp>
        <p:nvSpPr>
          <p:cNvPr name="TextBox 23" id="23"/>
          <p:cNvSpPr txBox="true"/>
          <p:nvPr/>
        </p:nvSpPr>
        <p:spPr>
          <a:xfrm rot="0">
            <a:off x="13170661" y="8869881"/>
            <a:ext cx="2709714"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ea typeface="Arial"/>
                <a:cs typeface="Arial"/>
                <a:sym typeface="Arial"/>
              </a:rPr>
              <a:t>James Connolly</a:t>
            </a:r>
          </a:p>
        </p:txBody>
      </p:sp>
      <p:sp>
        <p:nvSpPr>
          <p:cNvPr name="TextBox 24" id="24"/>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10"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1"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2" tooltip="https://educate.ie/"/>
              </a:rPr>
              <a:t>educate.ie</a:t>
            </a:r>
            <a:r>
              <a:rPr lang="en-US" sz="1800">
                <a:solidFill>
                  <a:srgbClr val="000000"/>
                </a:solidFill>
                <a:latin typeface="Arial"/>
                <a:ea typeface="Arial"/>
                <a:cs typeface="Arial"/>
                <a:sym typeface="Arial"/>
              </a:rPr>
              <a:t>)</a:t>
            </a:r>
          </a:p>
        </p:txBody>
      </p:sp>
      <p:grpSp>
        <p:nvGrpSpPr>
          <p:cNvPr name="Group 25" id="25"/>
          <p:cNvGrpSpPr/>
          <p:nvPr/>
        </p:nvGrpSpPr>
        <p:grpSpPr>
          <a:xfrm rot="0">
            <a:off x="11383909" y="9751981"/>
            <a:ext cx="5555351" cy="530224"/>
            <a:chOff x="0" y="0"/>
            <a:chExt cx="7407135" cy="706965"/>
          </a:xfrm>
        </p:grpSpPr>
        <p:sp>
          <p:nvSpPr>
            <p:cNvPr name="Freeform 26" id="2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7" id="2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8" id="2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9" id="2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0" id="3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31" id="3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07553" y="1911346"/>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Negotiations began in London in October 1921. The Irish delegation was led by Arthur Griffith and Michael Collins, while the British delegation included David Lloyd George and Winston Churchill. On 6th December 1921 they signed the Anglo-Irish Treaty. </a:t>
            </a:r>
          </a:p>
          <a:p>
            <a:pPr algn="l" marL="539754" indent="-269877" lvl="1">
              <a:lnSpc>
                <a:spcPts val="3500"/>
              </a:lnSpc>
              <a:buFont typeface="Arial"/>
              <a:buChar char="•"/>
            </a:pPr>
            <a:r>
              <a:rPr lang="en-US" sz="2500">
                <a:solidFill>
                  <a:srgbClr val="000000"/>
                </a:solidFill>
                <a:latin typeface="Arial"/>
                <a:ea typeface="Arial"/>
                <a:cs typeface="Arial"/>
                <a:sym typeface="Arial"/>
              </a:rPr>
              <a:t>The Dáil debated the Treaty from December 1921 until January 1922 and split into a pro-Treaty side and an anti-Treaty side. On 7th January 1922, the Treaty was accepted by 64 votes to 57.</a:t>
            </a:r>
          </a:p>
          <a:p>
            <a:pPr algn="l" marL="539754" indent="-269877" lvl="1">
              <a:lnSpc>
                <a:spcPts val="3500"/>
              </a:lnSpc>
              <a:buFont typeface="Arial"/>
              <a:buChar char="•"/>
            </a:pPr>
            <a:r>
              <a:rPr lang="en-US" sz="2500">
                <a:solidFill>
                  <a:srgbClr val="000000"/>
                </a:solidFill>
                <a:latin typeface="Arial"/>
                <a:ea typeface="Arial"/>
                <a:cs typeface="Arial"/>
                <a:sym typeface="Arial"/>
              </a:rPr>
              <a:t>The IRA also split into pro-Treaty members (known as the Irish Free State Army, or Regulars) and anti-Treaty members (Irregulars). </a:t>
            </a:r>
          </a:p>
          <a:p>
            <a:pPr algn="l" marL="539754" indent="-269877" lvl="1">
              <a:lnSpc>
                <a:spcPts val="3500"/>
              </a:lnSpc>
              <a:buFont typeface="Arial"/>
              <a:buChar char="•"/>
            </a:pPr>
            <a:r>
              <a:rPr lang="en-US" sz="2500">
                <a:solidFill>
                  <a:srgbClr val="000000"/>
                </a:solidFill>
                <a:latin typeface="Arial"/>
                <a:ea typeface="Arial"/>
                <a:cs typeface="Arial"/>
                <a:sym typeface="Arial"/>
              </a:rPr>
              <a:t>The Irish Civil War began on 28th June 1922 when Michael Collins shelled the Four Courts, then occupied by the Irregulars under Rory O'Connor. </a:t>
            </a:r>
          </a:p>
          <a:p>
            <a:pPr algn="l" marL="539754" indent="-269877" lvl="1">
              <a:lnSpc>
                <a:spcPts val="3500"/>
              </a:lnSpc>
              <a:buFont typeface="Arial"/>
              <a:buChar char="•"/>
            </a:pPr>
            <a:r>
              <a:rPr lang="en-US" sz="2500">
                <a:solidFill>
                  <a:srgbClr val="000000"/>
                </a:solidFill>
                <a:latin typeface="Arial"/>
                <a:ea typeface="Arial"/>
                <a:cs typeface="Arial"/>
                <a:sym typeface="Arial"/>
              </a:rPr>
              <a:t>Arthur Griffith and Michael Collins both died in August 1922. They were mourned by members of both pro-Treaty and anti-Treaty sides. </a:t>
            </a:r>
          </a:p>
          <a:p>
            <a:pPr algn="l" marL="539754" indent="-269877" lvl="1">
              <a:lnSpc>
                <a:spcPts val="3500"/>
              </a:lnSpc>
              <a:buFont typeface="Arial"/>
              <a:buChar char="•"/>
            </a:pPr>
            <a:r>
              <a:rPr lang="en-US" sz="2500">
                <a:solidFill>
                  <a:srgbClr val="000000"/>
                </a:solidFill>
                <a:latin typeface="Arial"/>
                <a:ea typeface="Arial"/>
                <a:cs typeface="Arial"/>
                <a:sym typeface="Arial"/>
              </a:rPr>
              <a:t>W.T. Cosgrave became President of the Dáil and Kevin O'Higgins became Minister for Home Affairs, including law and order. The Public Safety Act allowed a sharp crackdown. </a:t>
            </a:r>
          </a:p>
          <a:p>
            <a:pPr algn="l" marL="539754" indent="-269877" lvl="1">
              <a:lnSpc>
                <a:spcPts val="3500"/>
              </a:lnSpc>
              <a:buFont typeface="Arial"/>
              <a:buChar char="•"/>
            </a:pPr>
            <a:r>
              <a:rPr lang="en-US" sz="2500">
                <a:solidFill>
                  <a:srgbClr val="000000"/>
                </a:solidFill>
                <a:latin typeface="Arial"/>
                <a:ea typeface="Arial"/>
                <a:cs typeface="Arial"/>
                <a:sym typeface="Arial"/>
              </a:rPr>
              <a:t>The Civil War ended on 24th May 1923. It had caused many deaths and bitter local divisions, and would shape Irish political divisions into the future.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38200"/>
            <a:ext cx="15609955" cy="949326"/>
          </a:xfrm>
          <a:prstGeom prst="rect">
            <a:avLst/>
          </a:prstGeom>
        </p:spPr>
        <p:txBody>
          <a:bodyPr anchor="t" rtlCol="false" tIns="0" lIns="0" bIns="0" rIns="0">
            <a:spAutoFit/>
          </a:bodyPr>
          <a:lstStyle/>
          <a:p>
            <a:pPr algn="l">
              <a:lnSpc>
                <a:spcPts val="6999"/>
              </a:lnSpc>
            </a:pPr>
            <a:r>
              <a:rPr lang="en-US" sz="4999" b="true">
                <a:solidFill>
                  <a:srgbClr val="004716"/>
                </a:solidFill>
                <a:latin typeface="Arial Bold"/>
                <a:ea typeface="Arial Bold"/>
                <a:cs typeface="Arial Bold"/>
                <a:sym typeface="Arial Bold"/>
              </a:rPr>
              <a:t>Reflecting on... The Struggle for Irish Independence</a:t>
            </a:r>
          </a:p>
        </p:txBody>
      </p:sp>
      <p:sp>
        <p:nvSpPr>
          <p:cNvPr name="TextBox 7" id="7"/>
          <p:cNvSpPr txBox="true"/>
          <p:nvPr/>
        </p:nvSpPr>
        <p:spPr>
          <a:xfrm rot="0">
            <a:off x="1028700" y="1673226"/>
            <a:ext cx="15609955" cy="42291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Nationalism and unionism both continued their rise between 1914 and 1923. Nationalism went from its goals of Home Rule via the Easter Rising, a declaration of statehood and the War of Independence to having Sinn Féin in the Dáil, showing the growth of nationalist ideas during this time. Unionists had a form of Home Rule as a result of the Government of Ireland Act 1920 and the Unionist Party remained in power in Northern Ireland. The events of 1916-1923 continue to have a huge impact on Ireland: generations on both sides of the border are still influenced by these events, and political parties and beliefs stemming from this period are still in existence.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0">
            <a:off x="1028700" y="1673220"/>
            <a:ext cx="15609955" cy="16097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2021 SEC Sample Q6 - Easter Rising</a:t>
            </a:r>
          </a:p>
          <a:p>
            <a:pPr algn="l">
              <a:lnSpc>
                <a:spcPts val="4199"/>
              </a:lnSpc>
            </a:pPr>
            <a:r>
              <a:rPr lang="en-US" sz="2999">
                <a:solidFill>
                  <a:srgbClr val="000000"/>
                </a:solidFill>
                <a:latin typeface="Arial"/>
                <a:ea typeface="Arial"/>
                <a:cs typeface="Arial"/>
                <a:sym typeface="Arial"/>
              </a:rPr>
              <a:t>2022 SEC Q6 - Civil War</a:t>
            </a:r>
          </a:p>
          <a:p>
            <a:pPr algn="l">
              <a:lnSpc>
                <a:spcPts val="4199"/>
              </a:lnSpc>
            </a:pPr>
            <a:r>
              <a:rPr lang="en-US" sz="2999">
                <a:solidFill>
                  <a:srgbClr val="000000"/>
                </a:solidFill>
                <a:latin typeface="Arial"/>
                <a:ea typeface="Arial"/>
                <a:cs typeface="Arial"/>
                <a:sym typeface="Arial"/>
              </a:rPr>
              <a:t>2023 SEC Q4 - Easter Rising</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grpSp>
        <p:nvGrpSpPr>
          <p:cNvPr name="Group 10" id="10"/>
          <p:cNvGrpSpPr/>
          <p:nvPr/>
        </p:nvGrpSpPr>
        <p:grpSpPr>
          <a:xfrm rot="0">
            <a:off x="11383909" y="975198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5236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5236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General Post Office, Dublin, Republic of Ireland</a:t>
            </a:r>
          </a:p>
          <a:p>
            <a:pPr algn="l">
              <a:lnSpc>
                <a:spcPts val="3500"/>
              </a:lnSpc>
            </a:pPr>
            <a:r>
              <a:rPr lang="en-US" sz="2500">
                <a:solidFill>
                  <a:srgbClr val="000000"/>
                </a:solidFill>
                <a:latin typeface="Arial"/>
                <a:ea typeface="Arial"/>
                <a:cs typeface="Arial"/>
                <a:sym typeface="Arial"/>
              </a:rPr>
              <a:t>Kilmainham Gaol, Dublin, Republic of Ireland</a:t>
            </a:r>
          </a:p>
          <a:p>
            <a:pPr algn="l">
              <a:lnSpc>
                <a:spcPts val="3500"/>
              </a:lnSpc>
            </a:pPr>
            <a:r>
              <a:rPr lang="en-US" sz="2500">
                <a:solidFill>
                  <a:srgbClr val="000000"/>
                </a:solidFill>
                <a:latin typeface="Arial"/>
                <a:ea typeface="Arial"/>
                <a:cs typeface="Arial"/>
                <a:sym typeface="Arial"/>
              </a:rPr>
              <a:t>Béal na Bláth, County Cork</a:t>
            </a:r>
          </a:p>
          <a:p>
            <a:pPr algn="l">
              <a:lnSpc>
                <a:spcPts val="3500"/>
              </a:lnSpc>
            </a:pPr>
            <a:r>
              <a:rPr lang="en-US" sz="2500">
                <a:solidFill>
                  <a:srgbClr val="000000"/>
                </a:solidFill>
                <a:latin typeface="Arial"/>
                <a:ea typeface="Arial"/>
                <a:cs typeface="Arial"/>
                <a:sym typeface="Arial"/>
              </a:rPr>
              <a:t>Custom House, Dublin, Republic of Ireland</a:t>
            </a:r>
          </a:p>
          <a:p>
            <a:pPr algn="l">
              <a:lnSpc>
                <a:spcPts val="3500"/>
              </a:lnSpc>
            </a:pPr>
            <a:r>
              <a:rPr lang="en-US" sz="2500">
                <a:solidFill>
                  <a:srgbClr val="000000"/>
                </a:solidFill>
                <a:latin typeface="Arial"/>
                <a:ea typeface="Arial"/>
                <a:cs typeface="Arial"/>
                <a:sym typeface="Arial"/>
              </a:rPr>
              <a:t>Four Courts, Dublin, Republic of Ireland</a:t>
            </a:r>
          </a:p>
          <a:p>
            <a:pPr algn="l">
              <a:lnSpc>
                <a:spcPts val="3500"/>
              </a:lnSpc>
            </a:pPr>
          </a:p>
        </p:txBody>
      </p:sp>
      <p:sp>
        <p:nvSpPr>
          <p:cNvPr name="TextBox 10" id="10"/>
          <p:cNvSpPr txBox="true"/>
          <p:nvPr/>
        </p:nvSpPr>
        <p:spPr>
          <a:xfrm rot="0">
            <a:off x="8833677" y="2692686"/>
            <a:ext cx="7804977" cy="7059294"/>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Eoin MacNeill</a:t>
            </a:r>
          </a:p>
          <a:p>
            <a:pPr algn="l">
              <a:lnSpc>
                <a:spcPts val="3080"/>
              </a:lnSpc>
            </a:pPr>
            <a:r>
              <a:rPr lang="en-US" sz="2200">
                <a:solidFill>
                  <a:srgbClr val="000000"/>
                </a:solidFill>
                <a:latin typeface="Arial"/>
                <a:ea typeface="Arial"/>
                <a:cs typeface="Arial"/>
                <a:sym typeface="Arial"/>
              </a:rPr>
              <a:t>James Connolly</a:t>
            </a:r>
          </a:p>
          <a:p>
            <a:pPr algn="l">
              <a:lnSpc>
                <a:spcPts val="3080"/>
              </a:lnSpc>
            </a:pPr>
            <a:r>
              <a:rPr lang="en-US" sz="2200">
                <a:solidFill>
                  <a:srgbClr val="000000"/>
                </a:solidFill>
                <a:latin typeface="Arial"/>
                <a:ea typeface="Arial"/>
                <a:cs typeface="Arial"/>
                <a:sym typeface="Arial"/>
              </a:rPr>
              <a:t>Patrick Pearse</a:t>
            </a:r>
          </a:p>
          <a:p>
            <a:pPr algn="l">
              <a:lnSpc>
                <a:spcPts val="3080"/>
              </a:lnSpc>
            </a:pPr>
            <a:r>
              <a:rPr lang="en-US" sz="2200">
                <a:solidFill>
                  <a:srgbClr val="000000"/>
                </a:solidFill>
                <a:latin typeface="Arial"/>
                <a:ea typeface="Arial"/>
                <a:cs typeface="Arial"/>
                <a:sym typeface="Arial"/>
              </a:rPr>
              <a:t>Thomas Clarke</a:t>
            </a:r>
          </a:p>
          <a:p>
            <a:pPr algn="l">
              <a:lnSpc>
                <a:spcPts val="3080"/>
              </a:lnSpc>
            </a:pPr>
            <a:r>
              <a:rPr lang="en-US" sz="2200">
                <a:solidFill>
                  <a:srgbClr val="000000"/>
                </a:solidFill>
                <a:latin typeface="Arial"/>
                <a:ea typeface="Arial"/>
                <a:cs typeface="Arial"/>
                <a:sym typeface="Arial"/>
              </a:rPr>
              <a:t>Seán MacDiarmada</a:t>
            </a:r>
          </a:p>
          <a:p>
            <a:pPr algn="l">
              <a:lnSpc>
                <a:spcPts val="3080"/>
              </a:lnSpc>
            </a:pPr>
            <a:r>
              <a:rPr lang="en-US" sz="2200">
                <a:solidFill>
                  <a:srgbClr val="000000"/>
                </a:solidFill>
                <a:latin typeface="Arial"/>
                <a:ea typeface="Arial"/>
                <a:cs typeface="Arial"/>
                <a:sym typeface="Arial"/>
              </a:rPr>
              <a:t>Thomas MacDonagh</a:t>
            </a:r>
          </a:p>
          <a:p>
            <a:pPr algn="l">
              <a:lnSpc>
                <a:spcPts val="3080"/>
              </a:lnSpc>
            </a:pPr>
            <a:r>
              <a:rPr lang="en-US" sz="2200">
                <a:solidFill>
                  <a:srgbClr val="000000"/>
                </a:solidFill>
                <a:latin typeface="Arial"/>
                <a:ea typeface="Arial"/>
                <a:cs typeface="Arial"/>
                <a:sym typeface="Arial"/>
              </a:rPr>
              <a:t>Countess Markievicz</a:t>
            </a:r>
          </a:p>
          <a:p>
            <a:pPr algn="l">
              <a:lnSpc>
                <a:spcPts val="3080"/>
              </a:lnSpc>
            </a:pPr>
            <a:r>
              <a:rPr lang="en-US" sz="2200">
                <a:solidFill>
                  <a:srgbClr val="000000"/>
                </a:solidFill>
                <a:latin typeface="Arial"/>
                <a:ea typeface="Arial"/>
                <a:cs typeface="Arial"/>
                <a:sym typeface="Arial"/>
              </a:rPr>
              <a:t>Mary MacSwiney</a:t>
            </a:r>
          </a:p>
          <a:p>
            <a:pPr algn="l">
              <a:lnSpc>
                <a:spcPts val="3080"/>
              </a:lnSpc>
            </a:pPr>
            <a:r>
              <a:rPr lang="en-US" sz="2200">
                <a:solidFill>
                  <a:srgbClr val="000000"/>
                </a:solidFill>
                <a:latin typeface="Arial"/>
                <a:ea typeface="Arial"/>
                <a:cs typeface="Arial"/>
                <a:sym typeface="Arial"/>
              </a:rPr>
              <a:t>Éamon de Valera</a:t>
            </a:r>
          </a:p>
          <a:p>
            <a:pPr algn="l">
              <a:lnSpc>
                <a:spcPts val="3080"/>
              </a:lnSpc>
            </a:pPr>
            <a:r>
              <a:rPr lang="en-US" sz="2200">
                <a:solidFill>
                  <a:srgbClr val="000000"/>
                </a:solidFill>
                <a:latin typeface="Arial"/>
                <a:ea typeface="Arial"/>
                <a:cs typeface="Arial"/>
                <a:sym typeface="Arial"/>
              </a:rPr>
              <a:t>Michael Collins</a:t>
            </a:r>
          </a:p>
          <a:p>
            <a:pPr algn="l">
              <a:lnSpc>
                <a:spcPts val="3080"/>
              </a:lnSpc>
            </a:pPr>
            <a:r>
              <a:rPr lang="en-US" sz="2200">
                <a:solidFill>
                  <a:srgbClr val="000000"/>
                </a:solidFill>
                <a:latin typeface="Arial"/>
                <a:ea typeface="Arial"/>
                <a:cs typeface="Arial"/>
                <a:sym typeface="Arial"/>
              </a:rPr>
              <a:t>Arthur Griffith</a:t>
            </a:r>
          </a:p>
          <a:p>
            <a:pPr algn="l">
              <a:lnSpc>
                <a:spcPts val="3080"/>
              </a:lnSpc>
            </a:pPr>
            <a:r>
              <a:rPr lang="en-US" sz="2200">
                <a:solidFill>
                  <a:srgbClr val="000000"/>
                </a:solidFill>
                <a:latin typeface="Arial"/>
                <a:ea typeface="Arial"/>
                <a:cs typeface="Arial"/>
                <a:sym typeface="Arial"/>
              </a:rPr>
              <a:t>Tom Barry</a:t>
            </a:r>
          </a:p>
          <a:p>
            <a:pPr algn="l">
              <a:lnSpc>
                <a:spcPts val="3080"/>
              </a:lnSpc>
            </a:pPr>
            <a:r>
              <a:rPr lang="en-US" sz="2200">
                <a:solidFill>
                  <a:srgbClr val="000000"/>
                </a:solidFill>
                <a:latin typeface="Arial"/>
                <a:ea typeface="Arial"/>
                <a:cs typeface="Arial"/>
                <a:sym typeface="Arial"/>
              </a:rPr>
              <a:t>Terence MacSwiney</a:t>
            </a:r>
          </a:p>
          <a:p>
            <a:pPr algn="l">
              <a:lnSpc>
                <a:spcPts val="3080"/>
              </a:lnSpc>
            </a:pPr>
            <a:r>
              <a:rPr lang="en-US" sz="2200">
                <a:solidFill>
                  <a:srgbClr val="000000"/>
                </a:solidFill>
                <a:latin typeface="Arial"/>
                <a:ea typeface="Arial"/>
                <a:cs typeface="Arial"/>
                <a:sym typeface="Arial"/>
              </a:rPr>
              <a:t>Tomás Mac Curtain</a:t>
            </a:r>
          </a:p>
          <a:p>
            <a:pPr algn="l">
              <a:lnSpc>
                <a:spcPts val="3080"/>
              </a:lnSpc>
            </a:pPr>
            <a:r>
              <a:rPr lang="en-US" sz="2200">
                <a:solidFill>
                  <a:srgbClr val="000000"/>
                </a:solidFill>
                <a:latin typeface="Arial"/>
                <a:ea typeface="Arial"/>
                <a:cs typeface="Arial"/>
                <a:sym typeface="Arial"/>
              </a:rPr>
              <a:t>Elizabeth Farrell</a:t>
            </a:r>
          </a:p>
          <a:p>
            <a:pPr algn="l">
              <a:lnSpc>
                <a:spcPts val="3080"/>
              </a:lnSpc>
            </a:pPr>
            <a:r>
              <a:rPr lang="en-US" sz="2200">
                <a:solidFill>
                  <a:srgbClr val="000000"/>
                </a:solidFill>
                <a:latin typeface="Arial"/>
                <a:ea typeface="Arial"/>
                <a:cs typeface="Arial"/>
                <a:sym typeface="Arial"/>
              </a:rPr>
              <a:t>Liam Lynch</a:t>
            </a:r>
          </a:p>
          <a:p>
            <a:pPr algn="l">
              <a:lnSpc>
                <a:spcPts val="3080"/>
              </a:lnSpc>
            </a:pPr>
            <a:r>
              <a:rPr lang="en-US" sz="2200">
                <a:solidFill>
                  <a:srgbClr val="000000"/>
                </a:solidFill>
                <a:latin typeface="Arial"/>
                <a:ea typeface="Arial"/>
                <a:cs typeface="Arial"/>
                <a:sym typeface="Arial"/>
              </a:rPr>
              <a:t>Roger Casement</a:t>
            </a:r>
          </a:p>
          <a:p>
            <a:pPr algn="l">
              <a:lnSpc>
                <a:spcPts val="3080"/>
              </a:lnSpc>
            </a:pPr>
            <a:r>
              <a:rPr lang="en-US" sz="2200">
                <a:solidFill>
                  <a:srgbClr val="000000"/>
                </a:solidFill>
                <a:latin typeface="Arial"/>
                <a:ea typeface="Arial"/>
                <a:cs typeface="Arial"/>
                <a:sym typeface="Arial"/>
              </a:rPr>
              <a:t>Kathleen Lynn</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1981"/>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9278775" y="1943100"/>
            <a:ext cx="7359879" cy="7359879"/>
          </a:xfrm>
          <a:custGeom>
            <a:avLst/>
            <a:gdLst/>
            <a:ahLst/>
            <a:cxnLst/>
            <a:rect r="r" b="b" t="t" l="l"/>
            <a:pathLst>
              <a:path h="7359879" w="7359879">
                <a:moveTo>
                  <a:pt x="0" y="0"/>
                </a:moveTo>
                <a:lnTo>
                  <a:pt x="7359880" y="0"/>
                </a:lnTo>
                <a:lnTo>
                  <a:pt x="7359880" y="7359879"/>
                </a:lnTo>
                <a:lnTo>
                  <a:pt x="0" y="7359879"/>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involvement of the Irish Volunteers</a:t>
            </a:r>
          </a:p>
        </p:txBody>
      </p:sp>
      <p:sp>
        <p:nvSpPr>
          <p:cNvPr name="TextBox 9" id="9"/>
          <p:cNvSpPr txBox="true"/>
          <p:nvPr/>
        </p:nvSpPr>
        <p:spPr>
          <a:xfrm rot="0">
            <a:off x="1028700" y="1838325"/>
            <a:ext cx="8115300" cy="617537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Eoin MacNeil </a:t>
            </a:r>
            <a:r>
              <a:rPr lang="en-US" sz="2500">
                <a:solidFill>
                  <a:srgbClr val="000000"/>
                </a:solidFill>
                <a:latin typeface="Arial"/>
                <a:ea typeface="Arial"/>
                <a:cs typeface="Arial"/>
                <a:sym typeface="Arial"/>
              </a:rPr>
              <a:t>didn’t know about the plans for the IRB rising and was preparing his volunteers for rebellion. MacNeill was not a member of the IRB and had been opposed to the idea of a rebellion. He believed that the Irish Volunteers could only justify fighting if they were first attacked by the British government. The Military Council knew that for the Easter Rising to be a success, they would need MacNeill and the Irish Volunteers. Joseph Plunkett forged a document (</a:t>
            </a:r>
            <a:r>
              <a:rPr lang="en-US" sz="2500" b="true">
                <a:solidFill>
                  <a:srgbClr val="000000"/>
                </a:solidFill>
                <a:latin typeface="Arial Bold"/>
                <a:ea typeface="Arial Bold"/>
                <a:cs typeface="Arial Bold"/>
                <a:sym typeface="Arial Bold"/>
              </a:rPr>
              <a:t>the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Castle Document</a:t>
            </a:r>
            <a:r>
              <a:rPr lang="en-US" sz="2500">
                <a:solidFill>
                  <a:srgbClr val="000000"/>
                </a:solidFill>
                <a:latin typeface="Arial"/>
                <a:ea typeface="Arial"/>
                <a:cs typeface="Arial"/>
                <a:sym typeface="Arial"/>
              </a:rPr>
              <a:t>) saying that the Irish Volunteers were to be arrested by the British military, which had been written on Dublin Castle paper. Mac Neil fell for it and put the Volunteers on high alert. The Rising was set for </a:t>
            </a:r>
            <a:r>
              <a:rPr lang="en-US" sz="2500" b="true">
                <a:solidFill>
                  <a:srgbClr val="000000"/>
                </a:solidFill>
                <a:latin typeface="Arial Bold"/>
                <a:ea typeface="Arial Bold"/>
                <a:cs typeface="Arial Bold"/>
                <a:sym typeface="Arial Bold"/>
              </a:rPr>
              <a:t>Easter</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Sunday</a:t>
            </a:r>
            <a:r>
              <a:rPr lang="en-US" sz="2500">
                <a:solidFill>
                  <a:srgbClr val="000000"/>
                </a:solidFill>
                <a:latin typeface="Arial"/>
                <a:ea typeface="Arial"/>
                <a:cs typeface="Arial"/>
                <a:sym typeface="Arial"/>
              </a:rPr>
              <a:t> 1916, April 23rd. </a:t>
            </a:r>
          </a:p>
        </p:txBody>
      </p:sp>
      <p:sp>
        <p:nvSpPr>
          <p:cNvPr name="TextBox 10" id="1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1" id="11"/>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198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Plans go wrong</a:t>
            </a:r>
          </a:p>
        </p:txBody>
      </p:sp>
      <p:sp>
        <p:nvSpPr>
          <p:cNvPr name="TextBox 8" id="8"/>
          <p:cNvSpPr txBox="true"/>
          <p:nvPr/>
        </p:nvSpPr>
        <p:spPr>
          <a:xfrm rot="0">
            <a:off x="1028700" y="1838325"/>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Easter Rising was planned as a nationwide rebellion. German guns and ammunition was due to land in Co. Kerry on Easter Sunday on a ship called </a:t>
            </a:r>
            <a:r>
              <a:rPr lang="en-US" sz="2500" i="true" b="true">
                <a:solidFill>
                  <a:srgbClr val="000000"/>
                </a:solidFill>
                <a:latin typeface="Arial Bold Italics"/>
                <a:ea typeface="Arial Bold Italics"/>
                <a:cs typeface="Arial Bold Italics"/>
                <a:sym typeface="Arial Bold Italics"/>
              </a:rPr>
              <a:t>The</a:t>
            </a:r>
            <a:r>
              <a:rPr lang="en-US" sz="2500">
                <a:solidFill>
                  <a:srgbClr val="000000"/>
                </a:solidFill>
                <a:latin typeface="Arial"/>
                <a:ea typeface="Arial"/>
                <a:cs typeface="Arial"/>
                <a:sym typeface="Arial"/>
              </a:rPr>
              <a:t> </a:t>
            </a:r>
            <a:r>
              <a:rPr lang="en-US" sz="2500" i="true" b="true">
                <a:solidFill>
                  <a:srgbClr val="000000"/>
                </a:solidFill>
                <a:latin typeface="Arial Bold Italics"/>
                <a:ea typeface="Arial Bold Italics"/>
                <a:cs typeface="Arial Bold Italics"/>
                <a:sym typeface="Arial Bold Italics"/>
              </a:rPr>
              <a:t>Aud</a:t>
            </a:r>
            <a:r>
              <a:rPr lang="en-US" sz="2500">
                <a:solidFill>
                  <a:srgbClr val="000000"/>
                </a:solidFill>
                <a:latin typeface="Arial"/>
                <a:ea typeface="Arial"/>
                <a:cs typeface="Arial"/>
                <a:sym typeface="Arial"/>
              </a:rPr>
              <a:t>. It was captured off the coast of Kerry 3 days earlier and the captain sank it rather than hand over the 20,000 rifles to the British navy.</a:t>
            </a:r>
            <a:r>
              <a:rPr lang="en-US" sz="2500" b="true">
                <a:solidFill>
                  <a:srgbClr val="000000"/>
                </a:solidFill>
                <a:latin typeface="Arial Bold"/>
                <a:ea typeface="Arial Bold"/>
                <a:cs typeface="Arial Bold"/>
                <a:sym typeface="Arial Bold"/>
              </a:rPr>
              <a:t> Sir Roger Casement, </a:t>
            </a:r>
            <a:r>
              <a:rPr lang="en-US" sz="2500">
                <a:solidFill>
                  <a:srgbClr val="000000"/>
                </a:solidFill>
                <a:latin typeface="Arial"/>
                <a:ea typeface="Arial"/>
                <a:cs typeface="Arial"/>
                <a:sym typeface="Arial"/>
              </a:rPr>
              <a:t>who had been travelling in a German submarine,</a:t>
            </a:r>
            <a:r>
              <a:rPr lang="en-US" sz="2500" i="true" b="true">
                <a:solidFill>
                  <a:srgbClr val="000000"/>
                </a:solidFill>
                <a:latin typeface="Arial Bold Italics"/>
                <a:ea typeface="Arial Bold Italics"/>
                <a:cs typeface="Arial Bold Italics"/>
                <a:sym typeface="Arial Bold Italics"/>
              </a:rPr>
              <a:t> </a:t>
            </a:r>
            <a:r>
              <a:rPr lang="en-US" sz="2500">
                <a:solidFill>
                  <a:srgbClr val="000000"/>
                </a:solidFill>
                <a:latin typeface="Arial"/>
                <a:ea typeface="Arial"/>
                <a:cs typeface="Arial"/>
                <a:sym typeface="Arial"/>
              </a:rPr>
              <a:t>was also captured, arrested and taken to a British prison where he was later tried for </a:t>
            </a:r>
            <a:r>
              <a:rPr lang="en-US" sz="2500" i="true" b="true">
                <a:solidFill>
                  <a:srgbClr val="000000"/>
                </a:solidFill>
                <a:latin typeface="Arial Bold Italics"/>
                <a:ea typeface="Arial Bold Italics"/>
                <a:cs typeface="Arial Bold Italics"/>
                <a:sym typeface="Arial Bold Italics"/>
              </a:rPr>
              <a:t>treason</a:t>
            </a:r>
            <a:r>
              <a:rPr lang="en-US" sz="2500">
                <a:solidFill>
                  <a:srgbClr val="000000"/>
                </a:solidFill>
                <a:latin typeface="Arial"/>
                <a:ea typeface="Arial"/>
                <a:cs typeface="Arial"/>
                <a:sym typeface="Arial"/>
              </a:rPr>
              <a:t> and hanged. </a:t>
            </a:r>
          </a:p>
          <a:p>
            <a:pPr algn="l">
              <a:lnSpc>
                <a:spcPts val="3500"/>
              </a:lnSpc>
            </a:pPr>
            <a:r>
              <a:rPr lang="en-US" sz="2500">
                <a:solidFill>
                  <a:srgbClr val="000000"/>
                </a:solidFill>
                <a:latin typeface="Arial"/>
                <a:ea typeface="Arial"/>
                <a:cs typeface="Arial"/>
                <a:sym typeface="Arial"/>
              </a:rPr>
              <a:t>MacNeil discovered that the Castle Document was a forgery so he cancelled the participation of the Irish Volunteers by placing a notice in the </a:t>
            </a:r>
            <a:r>
              <a:rPr lang="en-US" sz="2500" i="true" b="true">
                <a:solidFill>
                  <a:srgbClr val="000000"/>
                </a:solidFill>
                <a:latin typeface="Arial Bold Italics"/>
                <a:ea typeface="Arial Bold Italics"/>
                <a:cs typeface="Arial Bold Italics"/>
                <a:sym typeface="Arial Bold Italics"/>
              </a:rPr>
              <a:t>Sunday Independent</a:t>
            </a:r>
            <a:r>
              <a:rPr lang="en-US" sz="2500">
                <a:solidFill>
                  <a:srgbClr val="000000"/>
                </a:solidFill>
                <a:latin typeface="Arial"/>
                <a:ea typeface="Arial"/>
                <a:cs typeface="Arial"/>
                <a:sym typeface="Arial"/>
              </a:rPr>
              <a:t>, ordering the Volunteers to </a:t>
            </a:r>
            <a:r>
              <a:rPr lang="en-US" sz="2500" i="true" b="true">
                <a:solidFill>
                  <a:srgbClr val="000000"/>
                </a:solidFill>
                <a:latin typeface="Arial Bold Italics"/>
                <a:ea typeface="Arial Bold Italics"/>
                <a:cs typeface="Arial Bold Italics"/>
                <a:sym typeface="Arial Bold Italics"/>
              </a:rPr>
              <a:t>not</a:t>
            </a:r>
            <a:r>
              <a:rPr lang="en-US" sz="2500">
                <a:solidFill>
                  <a:srgbClr val="000000"/>
                </a:solidFill>
                <a:latin typeface="Arial"/>
                <a:ea typeface="Arial"/>
                <a:cs typeface="Arial"/>
                <a:sym typeface="Arial"/>
              </a:rPr>
              <a:t> to take part in the rising.</a:t>
            </a:r>
          </a:p>
          <a:p>
            <a:pPr algn="l">
              <a:lnSpc>
                <a:spcPts val="3500"/>
              </a:lnSpc>
            </a:pPr>
            <a:r>
              <a:rPr lang="en-US" sz="2500">
                <a:solidFill>
                  <a:srgbClr val="000000"/>
                </a:solidFill>
                <a:latin typeface="Arial"/>
                <a:ea typeface="Arial"/>
                <a:cs typeface="Arial"/>
                <a:sym typeface="Arial"/>
              </a:rPr>
              <a:t>Any chance of success was fading. However, the Military Council decided to go ahead with the Rising. </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Twenty: The Struggle for Irish Independence</a:t>
            </a:r>
          </a:p>
        </p:txBody>
      </p:sp>
      <p:sp>
        <p:nvSpPr>
          <p:cNvPr name="TextBox 10" id="10"/>
          <p:cNvSpPr txBox="true"/>
          <p:nvPr/>
        </p:nvSpPr>
        <p:spPr>
          <a:xfrm rot="0">
            <a:off x="1028700" y="9806591"/>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198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DAFpq58tL68</dc:identifier>
  <dcterms:modified xsi:type="dcterms:W3CDTF">2011-08-01T06:04:30Z</dcterms:modified>
  <cp:revision>1</cp:revision>
  <dc:title>Ch. 20 - The Struggle for Irish Independence</dc:title>
</cp:coreProperties>
</file>